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sldIdLst>
    <p:sldId id="417" r:id="rId2"/>
    <p:sldId id="509" r:id="rId3"/>
    <p:sldId id="508" r:id="rId4"/>
    <p:sldId id="480" r:id="rId5"/>
    <p:sldId id="533" r:id="rId6"/>
    <p:sldId id="514" r:id="rId7"/>
    <p:sldId id="534" r:id="rId8"/>
    <p:sldId id="481" r:id="rId9"/>
    <p:sldId id="493" r:id="rId10"/>
    <p:sldId id="483" r:id="rId11"/>
    <p:sldId id="464" r:id="rId12"/>
    <p:sldId id="513" r:id="rId13"/>
    <p:sldId id="467" r:id="rId14"/>
    <p:sldId id="485" r:id="rId15"/>
    <p:sldId id="504" r:id="rId16"/>
    <p:sldId id="510" r:id="rId17"/>
    <p:sldId id="498" r:id="rId18"/>
    <p:sldId id="486" r:id="rId19"/>
    <p:sldId id="518" r:id="rId20"/>
    <p:sldId id="519" r:id="rId21"/>
    <p:sldId id="523" r:id="rId22"/>
    <p:sldId id="491" r:id="rId23"/>
    <p:sldId id="516" r:id="rId24"/>
    <p:sldId id="517" r:id="rId25"/>
    <p:sldId id="500" r:id="rId26"/>
    <p:sldId id="528" r:id="rId27"/>
    <p:sldId id="529" r:id="rId28"/>
    <p:sldId id="520" r:id="rId29"/>
    <p:sldId id="530" r:id="rId30"/>
    <p:sldId id="489" r:id="rId31"/>
    <p:sldId id="505" r:id="rId32"/>
    <p:sldId id="525" r:id="rId33"/>
    <p:sldId id="526" r:id="rId34"/>
    <p:sldId id="506" r:id="rId35"/>
    <p:sldId id="507" r:id="rId36"/>
    <p:sldId id="527" r:id="rId37"/>
    <p:sldId id="522" r:id="rId38"/>
    <p:sldId id="521" r:id="rId39"/>
    <p:sldId id="499" r:id="rId40"/>
    <p:sldId id="492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Georgia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FF33"/>
    <a:srgbClr val="FF6600"/>
    <a:srgbClr val="FF3300"/>
    <a:srgbClr val="FF9E33"/>
    <a:srgbClr val="CC3300"/>
    <a:srgbClr val="FF9900"/>
    <a:srgbClr val="96003D"/>
    <a:srgbClr val="FFFF99"/>
    <a:srgbClr val="70002D"/>
    <a:srgbClr val="8E003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133" d="100"/>
          <a:sy n="133" d="100"/>
        </p:scale>
        <p:origin x="-17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2243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Образовательный уровень педагогов</a:t>
            </a:r>
          </a:p>
        </c:rich>
      </c:tx>
      <c:layout>
        <c:manualLayout>
          <c:xMode val="edge"/>
          <c:yMode val="edge"/>
          <c:x val="0.14185013292531101"/>
          <c:y val="1.9241235290699211E-3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Образовательный уровень педагогов</c:v>
                </c:pt>
              </c:strCache>
            </c:strRef>
          </c:tx>
          <c:dLbls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289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2"/>
                <c:pt idx="0">
                  <c:v>Высшее</c:v>
                </c:pt>
                <c:pt idx="1">
                  <c:v>Среднее специальное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0.5</c:v>
                </c:pt>
              </c:numCache>
            </c:numRef>
          </c:val>
        </c:ser>
      </c:pie3DChart>
      <c:spPr>
        <a:noFill/>
        <a:ln w="27283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0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000" b="1"/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layout/>
      <c:txPr>
        <a:bodyPr/>
        <a:lstStyle/>
        <a:p>
          <a:pPr>
            <a:defRPr sz="10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933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Квалификационный ценз педагогов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Квалификационный ценз педагогов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 smtClean="0"/>
                      <a:t>25%</a:t>
                    </a:r>
                    <a:endParaRPr lang="en-US" sz="1400" b="1"/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0.26001870031464208"/>
                  <c:y val="-0.17771361913094239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ru-RU" sz="1400" b="1" dirty="0" smtClean="0"/>
                      <a:t>75</a:t>
                    </a:r>
                    <a:r>
                      <a:rPr lang="en-US" sz="1400" b="1" dirty="0"/>
                      <a:t>%</a:t>
                    </a:r>
                  </a:p>
                </c:rich>
              </c:tx>
              <c:spPr/>
              <c:dLblPos val="bestFit"/>
              <c:showVal val="1"/>
            </c:dLbl>
            <c:dLbl>
              <c:idx val="2"/>
              <c:layout>
                <c:manualLayout>
                  <c:x val="-6.7635503073543782E-2"/>
                  <c:y val="0.4317421988918053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383" b="1" dirty="0" smtClean="0"/>
                      <a:t>75</a:t>
                    </a:r>
                    <a:r>
                      <a:rPr lang="en-US" sz="1383" b="1" dirty="0" smtClean="0"/>
                      <a:t>%</a:t>
                    </a:r>
                    <a:endParaRPr lang="en-US" sz="1383" b="1" dirty="0"/>
                  </a:p>
                </c:rich>
              </c:tx>
              <c:spPr/>
              <c:dLblPos val="bestFit"/>
              <c:showVal val="1"/>
            </c:dLbl>
            <c:dLbl>
              <c:idx val="3"/>
              <c:layout>
                <c:manualLayout>
                  <c:x val="4.9163640514917034E-2"/>
                  <c:y val="-4.5070843702663945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Первая кв. категория</c:v>
                </c:pt>
                <c:pt idx="1">
                  <c:v>Соответствие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0.25</c:v>
                </c:pt>
                <c:pt idx="1">
                  <c:v>0.75000000000000178</c:v>
                </c:pt>
              </c:numCache>
            </c:numRef>
          </c:val>
        </c:ser>
      </c:pie3DChart>
      <c:spPr>
        <a:noFill/>
        <a:ln w="29269">
          <a:noFill/>
        </a:ln>
      </c:spPr>
    </c:plotArea>
    <c:legend>
      <c:legendPos val="r"/>
      <c:layout>
        <c:manualLayout>
          <c:xMode val="edge"/>
          <c:yMode val="edge"/>
          <c:x val="0.62864701859354932"/>
          <c:y val="0.38991037231457359"/>
          <c:w val="0.30946715033615568"/>
          <c:h val="0.36668105375716931"/>
        </c:manualLayout>
      </c:layout>
      <c:txPr>
        <a:bodyPr/>
        <a:lstStyle/>
        <a:p>
          <a:pPr>
            <a:defRPr sz="10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2074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7"/>
  <c:chart>
    <c:title>
      <c:layout>
        <c:manualLayout>
          <c:xMode val="edge"/>
          <c:yMode val="edge"/>
          <c:x val="0.15464356419414241"/>
          <c:y val="1.3522399319972256E-3"/>
        </c:manualLayout>
      </c:layout>
      <c:txPr>
        <a:bodyPr/>
        <a:lstStyle/>
        <a:p>
          <a:pPr algn="ctr">
            <a:defRPr/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0.11990407673861014"/>
          <c:y val="0.32748538011696227"/>
          <c:w val="0.82494004796163067"/>
          <c:h val="0.280701754385964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выполнения программы в целом</c:v>
                </c:pt>
              </c:strCache>
            </c:strRef>
          </c:tx>
          <c:spPr>
            <a:solidFill>
              <a:srgbClr val="FF9900"/>
            </a:solidFill>
            <a:ln>
              <a:solidFill>
                <a:srgbClr val="FF0000"/>
              </a:solidFill>
            </a:ln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2011-2012 уч.год</c:v>
                </c:pt>
                <c:pt idx="1">
                  <c:v>2012-2013 уч.год</c:v>
                </c:pt>
                <c:pt idx="2">
                  <c:v>2013-2014 уч.год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</c:v>
                </c:pt>
                <c:pt idx="1">
                  <c:v>0.85000000000000064</c:v>
                </c:pt>
                <c:pt idx="2">
                  <c:v>0.89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2011-2012 уч.год</c:v>
                </c:pt>
                <c:pt idx="1">
                  <c:v>2012-2013 уч.год</c:v>
                </c:pt>
                <c:pt idx="2">
                  <c:v>2013-2014 уч.год</c:v>
                </c:pt>
              </c:strCache>
            </c:strRef>
          </c:cat>
          <c:val>
            <c:numRef>
              <c:f>Лист1!$C$2:$C$4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2011-2012 уч.год</c:v>
                </c:pt>
                <c:pt idx="1">
                  <c:v>2012-2013 уч.год</c:v>
                </c:pt>
                <c:pt idx="2">
                  <c:v>2013-2014 уч.год</c:v>
                </c:pt>
              </c:strCache>
            </c:strRef>
          </c:cat>
          <c:val>
            <c:numRef>
              <c:f>Лист1!$D$2:$D$4</c:f>
            </c:numRef>
          </c:val>
        </c:ser>
        <c:axId val="67283968"/>
        <c:axId val="67322624"/>
      </c:barChart>
      <c:catAx>
        <c:axId val="67283968"/>
        <c:scaling>
          <c:orientation val="minMax"/>
        </c:scaling>
        <c:axPos val="b"/>
        <c:numFmt formatCode="General" sourceLinked="1"/>
        <c:tickLblPos val="nextTo"/>
        <c:crossAx val="67322624"/>
        <c:crosses val="autoZero"/>
        <c:auto val="1"/>
        <c:lblAlgn val="ctr"/>
        <c:lblOffset val="100"/>
      </c:catAx>
      <c:valAx>
        <c:axId val="67322624"/>
        <c:scaling>
          <c:orientation val="minMax"/>
        </c:scaling>
        <c:delete val="1"/>
        <c:axPos val="l"/>
        <c:majorGridlines/>
        <c:numFmt formatCode="0%" sourceLinked="1"/>
        <c:tickLblPos val="none"/>
        <c:crossAx val="672839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A61DFDDA-B1F7-4D67-ACC6-BAE3837EA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97A8F66D-43A9-4B95-8D04-2DF8B51912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485337-348E-4234-8C8A-513AE79D4C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1FC9E5-AEB4-4B01-ADFF-F31ABE34CF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D97FE076-0C7B-4FD5-BC66-69417B2E7A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E979FA-B423-40A1-9608-B5E6F84D0D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24030-48F8-4B13-B419-34EAF1A6DB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A024F-7A68-4030-9F13-4D764CEAA4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AB9EE6-17EE-45A3-9890-C31E16E7EF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A57D9C-0832-440A-9F34-2227CE4285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338FC-2F9A-40CA-8D20-0AA4F3AEAD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AF82B-E5E7-4B1E-96E4-A9BC1686E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228600" y="457200"/>
            <a:ext cx="8229600" cy="5638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84955-032B-4299-B978-754C3164C1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E2768CA-CE58-48C5-AFBE-4A20CC7744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</p:sldLayoutIdLst>
  <p:transition spd="slow">
    <p:pull dir="r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1371600" y="2587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18435" name="Rectangle 9"/>
          <p:cNvSpPr>
            <a:spLocks noChangeArrowheads="1"/>
          </p:cNvSpPr>
          <p:nvPr/>
        </p:nvSpPr>
        <p:spPr bwMode="auto">
          <a:xfrm>
            <a:off x="1371600" y="4953000"/>
            <a:ext cx="18415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00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/>
            </a:r>
            <a:br>
              <a:rPr lang="ru-RU" sz="1000">
                <a:latin typeface="Courier New" pitchFamily="49" charset="0"/>
                <a:ea typeface="Times New Roman" pitchFamily="18" charset="0"/>
                <a:cs typeface="Courier New" pitchFamily="49" charset="0"/>
              </a:rPr>
            </a:br>
            <a:endParaRPr lang="ru-RU" sz="900">
              <a:latin typeface="Arial" charset="0"/>
              <a:ea typeface="Times New Roman" pitchFamily="18" charset="0"/>
              <a:cs typeface="Courier New" pitchFamily="49" charset="0"/>
            </a:endParaRPr>
          </a:p>
          <a:p>
            <a:pPr eaLnBrk="0" hangingPunct="0"/>
            <a:endParaRPr lang="ru-RU" sz="1800">
              <a:latin typeface="Arial" charset="0"/>
              <a:ea typeface="Times New Roman" pitchFamily="18" charset="0"/>
              <a:cs typeface="Courier New" pitchFamily="49" charset="0"/>
            </a:endParaRPr>
          </a:p>
        </p:txBody>
      </p:sp>
      <p:sp>
        <p:nvSpPr>
          <p:cNvPr id="18436" name="Text Box 10"/>
          <p:cNvSpPr txBox="1">
            <a:spLocks noChangeArrowheads="1"/>
          </p:cNvSpPr>
          <p:nvPr/>
        </p:nvSpPr>
        <p:spPr bwMode="auto">
          <a:xfrm>
            <a:off x="323528" y="2492896"/>
            <a:ext cx="838854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7A0031"/>
                </a:solidFill>
                <a:latin typeface="Times New Roman" pitchFamily="18" charset="0"/>
              </a:rPr>
              <a:t>Публичный доклад </a:t>
            </a:r>
          </a:p>
          <a:p>
            <a:pPr algn="ctr"/>
            <a:r>
              <a:rPr lang="ru-RU" sz="2400" b="1" i="1" dirty="0">
                <a:solidFill>
                  <a:srgbClr val="7A0031"/>
                </a:solidFill>
                <a:latin typeface="Times New Roman" pitchFamily="18" charset="0"/>
              </a:rPr>
              <a:t>руководителя муниципального бюджетного дошкольного образовательного </a:t>
            </a:r>
            <a:r>
              <a:rPr lang="ru-RU" sz="2400" b="1" i="1" dirty="0" smtClean="0">
                <a:solidFill>
                  <a:srgbClr val="7A0031"/>
                </a:solidFill>
                <a:latin typeface="Times New Roman" pitchFamily="18" charset="0"/>
              </a:rPr>
              <a:t>учреждения</a:t>
            </a:r>
          </a:p>
          <a:p>
            <a:pPr algn="ctr"/>
            <a:r>
              <a:rPr lang="ru-RU" sz="2400" b="1" i="1" dirty="0" smtClean="0">
                <a:solidFill>
                  <a:srgbClr val="7A0031"/>
                </a:solidFill>
                <a:latin typeface="Times New Roman" pitchFamily="18" charset="0"/>
              </a:rPr>
              <a:t> </a:t>
            </a:r>
            <a:r>
              <a:rPr lang="ru-RU" sz="2400" b="1" i="1" dirty="0">
                <a:solidFill>
                  <a:srgbClr val="7A0031"/>
                </a:solidFill>
                <a:latin typeface="Times New Roman" pitchFamily="18" charset="0"/>
              </a:rPr>
              <a:t>«Детский сад </a:t>
            </a:r>
            <a:r>
              <a:rPr lang="ru-RU" sz="2400" b="1" i="1" dirty="0" err="1">
                <a:solidFill>
                  <a:srgbClr val="7A0031"/>
                </a:solidFill>
                <a:latin typeface="Times New Roman" pitchFamily="18" charset="0"/>
              </a:rPr>
              <a:t>обшеразвивающего</a:t>
            </a:r>
            <a:r>
              <a:rPr lang="ru-RU" sz="2400" b="1" i="1" dirty="0">
                <a:solidFill>
                  <a:srgbClr val="7A0031"/>
                </a:solidFill>
                <a:latin typeface="Times New Roman" pitchFamily="18" charset="0"/>
              </a:rPr>
              <a:t> вида </a:t>
            </a:r>
            <a:r>
              <a:rPr lang="ru-RU" sz="2400" b="1" i="1" dirty="0" smtClean="0">
                <a:solidFill>
                  <a:srgbClr val="7A0031"/>
                </a:solidFill>
                <a:latin typeface="Times New Roman" pitchFamily="18" charset="0"/>
              </a:rPr>
              <a:t>№22 «Малыш» </a:t>
            </a:r>
            <a:r>
              <a:rPr lang="ru-RU" sz="2400" b="1" i="1" dirty="0" err="1">
                <a:solidFill>
                  <a:srgbClr val="7A0031"/>
                </a:solidFill>
                <a:latin typeface="Times New Roman" pitchFamily="18" charset="0"/>
              </a:rPr>
              <a:t>Зеленодольского</a:t>
            </a:r>
            <a:r>
              <a:rPr lang="ru-RU" sz="2400" b="1" i="1" dirty="0">
                <a:solidFill>
                  <a:srgbClr val="7A0031"/>
                </a:solidFill>
                <a:latin typeface="Times New Roman" pitchFamily="18" charset="0"/>
              </a:rPr>
              <a:t> муниципального района </a:t>
            </a:r>
            <a:endParaRPr lang="ru-RU" sz="2400" b="1" i="1" dirty="0" smtClean="0">
              <a:solidFill>
                <a:srgbClr val="7A0031"/>
              </a:solidFill>
              <a:latin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7A0031"/>
                </a:solidFill>
                <a:latin typeface="Times New Roman" pitchFamily="18" charset="0"/>
              </a:rPr>
              <a:t>Республики </a:t>
            </a:r>
            <a:r>
              <a:rPr lang="ru-RU" sz="2400" b="1" i="1" dirty="0">
                <a:solidFill>
                  <a:srgbClr val="7A0031"/>
                </a:solidFill>
                <a:latin typeface="Times New Roman" pitchFamily="18" charset="0"/>
              </a:rPr>
              <a:t>Татарстан</a:t>
            </a:r>
          </a:p>
          <a:p>
            <a:pPr algn="ctr"/>
            <a:r>
              <a:rPr lang="ru-RU" sz="2400" b="1" i="1" dirty="0" err="1" smtClean="0">
                <a:solidFill>
                  <a:srgbClr val="7A0031"/>
                </a:solidFill>
                <a:latin typeface="Times New Roman" pitchFamily="18" charset="0"/>
              </a:rPr>
              <a:t>Сергиной</a:t>
            </a:r>
            <a:r>
              <a:rPr lang="ru-RU" sz="2400" b="1" i="1" dirty="0" smtClean="0">
                <a:solidFill>
                  <a:srgbClr val="7A0031"/>
                </a:solidFill>
                <a:latin typeface="Times New Roman" pitchFamily="18" charset="0"/>
              </a:rPr>
              <a:t> Оксаны Геннадьевны</a:t>
            </a:r>
            <a:endParaRPr lang="ru-RU" sz="2400" b="1" i="1" dirty="0">
              <a:solidFill>
                <a:srgbClr val="7A0031"/>
              </a:solidFill>
              <a:latin typeface="Times New Roman" pitchFamily="18" charset="0"/>
            </a:endParaRPr>
          </a:p>
        </p:txBody>
      </p:sp>
      <p:pic>
        <p:nvPicPr>
          <p:cNvPr id="10" name="Рисунок 9" descr="C:\Users\Пользователь\Desktop\Садик 22_малыш_эмблема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8640"/>
            <a:ext cx="568863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C3300"/>
                </a:solidFill>
              </a:rPr>
              <a:t>Информационная справка</a:t>
            </a:r>
            <a:endParaRPr lang="ru-RU" sz="2400" dirty="0">
              <a:solidFill>
                <a:srgbClr val="CC3300"/>
              </a:solidFill>
            </a:endParaRPr>
          </a:p>
        </p:txBody>
      </p:sp>
      <p:pic>
        <p:nvPicPr>
          <p:cNvPr id="4" name="Содержимое 3" descr="D:\ФОТО МБДОУ №22\сборник - 2014\101_SONY\DSC0982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3500462" cy="264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714744" y="1214422"/>
            <a:ext cx="496912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обшеразвивающего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вида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№22«Малыш»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Зеленодольского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 функционирует с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1962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Century Gothic"/>
              <a:cs typeface="Times New Roman" pitchFamily="18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Century Gothic"/>
              <a:cs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42910" y="4786322"/>
            <a:ext cx="80010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Century Gothic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2143116"/>
            <a:ext cx="52149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7A0031"/>
                </a:solidFill>
                <a:latin typeface="Times New Roman" pitchFamily="18" charset="0"/>
              </a:rPr>
              <a:t>Адрес учреждения: </a:t>
            </a:r>
          </a:p>
          <a:p>
            <a:r>
              <a:rPr lang="ru-RU" sz="1400" b="1" dirty="0" smtClean="0">
                <a:solidFill>
                  <a:srgbClr val="7A0031"/>
                </a:solidFill>
                <a:latin typeface="Times New Roman" pitchFamily="18" charset="0"/>
              </a:rPr>
              <a:t>422544,</a:t>
            </a:r>
            <a:r>
              <a:rPr lang="ru-RU" sz="1400" b="1" dirty="0" smtClean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70002D"/>
                </a:solidFill>
                <a:latin typeface="Times New Roman" pitchFamily="18" charset="0"/>
              </a:rPr>
              <a:t>Республика Татарстан, г.Зеленодольск,  </a:t>
            </a:r>
          </a:p>
          <a:p>
            <a:r>
              <a:rPr lang="ru-RU" sz="1400" b="1" dirty="0" smtClean="0">
                <a:solidFill>
                  <a:srgbClr val="70002D"/>
                </a:solidFill>
                <a:latin typeface="Times New Roman" pitchFamily="18" charset="0"/>
              </a:rPr>
              <a:t>ул. Рогачева,  д. 26; </a:t>
            </a:r>
          </a:p>
          <a:p>
            <a:r>
              <a:rPr lang="ru-RU" sz="1400" b="1" dirty="0" smtClean="0">
                <a:solidFill>
                  <a:srgbClr val="70002D"/>
                </a:solidFill>
                <a:latin typeface="Times New Roman" pitchFamily="18" charset="0"/>
              </a:rPr>
              <a:t>тел./факс: 8(84371) 5-08-77</a:t>
            </a:r>
          </a:p>
          <a:p>
            <a:endParaRPr lang="ru-RU" sz="1400" b="1" dirty="0" smtClean="0">
              <a:solidFill>
                <a:srgbClr val="70002D"/>
              </a:solidFill>
              <a:latin typeface="Times New Roman" pitchFamily="18" charset="0"/>
            </a:endParaRPr>
          </a:p>
          <a:p>
            <a:r>
              <a:rPr lang="ru-RU" sz="1400" b="1" dirty="0" smtClean="0">
                <a:solidFill>
                  <a:srgbClr val="70002D"/>
                </a:solidFill>
                <a:latin typeface="Times New Roman" pitchFamily="18" charset="0"/>
              </a:rPr>
              <a:t>Заведующий МБДОУ №22 «Малыш» ЗМР</a:t>
            </a:r>
          </a:p>
          <a:p>
            <a:r>
              <a:rPr lang="ru-RU" sz="1400" b="1" dirty="0" smtClean="0">
                <a:solidFill>
                  <a:srgbClr val="70002D"/>
                </a:solidFill>
                <a:latin typeface="Times New Roman" pitchFamily="18" charset="0"/>
              </a:rPr>
              <a:t>с 21.10.2013 года – </a:t>
            </a:r>
            <a:r>
              <a:rPr lang="ru-RU" sz="1400" b="1" dirty="0" err="1" smtClean="0">
                <a:solidFill>
                  <a:srgbClr val="70002D"/>
                </a:solidFill>
                <a:latin typeface="Times New Roman" pitchFamily="18" charset="0"/>
              </a:rPr>
              <a:t>Сергина</a:t>
            </a:r>
            <a:r>
              <a:rPr lang="ru-RU" sz="1400" b="1" dirty="0" smtClean="0">
                <a:solidFill>
                  <a:srgbClr val="70002D"/>
                </a:solidFill>
                <a:latin typeface="Times New Roman" pitchFamily="18" charset="0"/>
              </a:rPr>
              <a:t> Оксана Геннадьевна</a:t>
            </a:r>
            <a:endParaRPr lang="ru-RU" sz="1400" b="1" dirty="0">
              <a:solidFill>
                <a:srgbClr val="70002D"/>
              </a:solidFill>
              <a:latin typeface="Times New Roman" pitchFamily="18" charset="0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428596" y="4071942"/>
            <a:ext cx="821537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МБДОУ №22 расположено внутри жилого комплекса, вдали от промышленных предприятий и трассы.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представляет собой отдельно стоящее типовое 2-этажное здание без подвала. Территория его благоустроена и хорошо озеленена: разбиты клумбы, цветники, для каждой группы имеются детские площадки, а также имеется спортивная участок.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70002D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002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Площадь помещений ДОУ составляет 1058,8 кв.м.,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002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территория 6482 кв.м.;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7A003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C3300"/>
                </a:solidFill>
              </a:rPr>
              <a:t>Информационная справка</a:t>
            </a:r>
            <a:endParaRPr lang="ru-RU" sz="2400" dirty="0">
              <a:solidFill>
                <a:srgbClr val="CC33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428736"/>
            <a:ext cx="6715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Организационно – правовая форма – муниципальное бюджетное учреждение;</a:t>
            </a:r>
          </a:p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 – дошкольное образовательное учреждение;</a:t>
            </a:r>
          </a:p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 – детский сад </a:t>
            </a:r>
            <a:r>
              <a:rPr lang="ru-RU" sz="1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общеразвивающего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вида.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2428868"/>
            <a:ext cx="4572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соответствии с установленным статусом МБДОУ реализует основную общеобразовательную программу дошкольного образования в группах </a:t>
            </a:r>
            <a:r>
              <a:rPr lang="ru-RU" sz="1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направленности.</a:t>
            </a:r>
          </a:p>
          <a:p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Образовательная деятельность осуществляется на основе лицензии Министерства образования и науки Республики Татарстан  (серия 16Л01 №0000320 регистрационный номер 4685 от 03.12. 2012 года). </a:t>
            </a:r>
            <a:endParaRPr lang="ru-RU" sz="1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286388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Учредителем МБДОУ является Исполнительный Комитет </a:t>
            </a:r>
            <a:r>
              <a:rPr lang="ru-RU" sz="14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Зеленодольского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 муниципального района Республики Татарстан. </a:t>
            </a:r>
            <a:endParaRPr lang="ru-RU" sz="1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Century Gothic"/>
              <a:cs typeface="Times New Roman" pitchFamily="18" charset="0"/>
            </a:endParaRPr>
          </a:p>
        </p:txBody>
      </p:sp>
      <p:pic>
        <p:nvPicPr>
          <p:cNvPr id="11" name="Рисунок 10" descr="C:\Users\Пользователь\Desktop\ФОТО МБДОУ №22\Новая папка\DSC003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357430"/>
            <a:ext cx="3851920" cy="26642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1892300" y="65088"/>
            <a:ext cx="56489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 i="1" dirty="0">
                <a:solidFill>
                  <a:srgbClr val="CC3300"/>
                </a:solidFill>
                <a:latin typeface="Arial" charset="0"/>
              </a:rPr>
              <a:t>Общая характеристика </a:t>
            </a:r>
            <a:r>
              <a:rPr lang="ru-RU" sz="2800" b="1" i="1" dirty="0" smtClean="0">
                <a:solidFill>
                  <a:srgbClr val="CC3300"/>
                </a:solidFill>
                <a:latin typeface="Arial" charset="0"/>
              </a:rPr>
              <a:t>ДОО:</a:t>
            </a:r>
            <a:endParaRPr lang="ru-RU" sz="2800" b="1" i="1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3857625" y="928688"/>
            <a:ext cx="4932363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85800" indent="-685800"/>
            <a:endParaRPr lang="ru-RU" sz="1400" b="1" dirty="0">
              <a:solidFill>
                <a:srgbClr val="70002D"/>
              </a:solidFill>
              <a:latin typeface="Times New Roman" pitchFamily="18" charset="0"/>
            </a:endParaRPr>
          </a:p>
          <a:p>
            <a:pPr marL="685800" indent="-685800"/>
            <a:r>
              <a:rPr lang="ru-RU" sz="1600" b="1" dirty="0">
                <a:solidFill>
                  <a:srgbClr val="70002D"/>
                </a:solidFill>
                <a:latin typeface="Times New Roman" pitchFamily="18" charset="0"/>
              </a:rPr>
              <a:t>Приоритетное направления деятельности</a:t>
            </a:r>
          </a:p>
          <a:p>
            <a:pPr marL="685800" indent="-685800"/>
            <a:r>
              <a:rPr lang="ru-RU" sz="1600" b="1" dirty="0">
                <a:solidFill>
                  <a:srgbClr val="70002D"/>
                </a:solidFill>
                <a:latin typeface="Times New Roman" pitchFamily="18" charset="0"/>
              </a:rPr>
              <a:t>ДОУ </a:t>
            </a:r>
            <a:r>
              <a:rPr lang="ru-RU" sz="1600" b="1" dirty="0" smtClean="0">
                <a:solidFill>
                  <a:srgbClr val="70002D"/>
                </a:solidFill>
                <a:latin typeface="Times New Roman" pitchFamily="18" charset="0"/>
              </a:rPr>
              <a:t>– познавательно-речевое, художественно-</a:t>
            </a:r>
          </a:p>
          <a:p>
            <a:pPr marL="685800" indent="-685800"/>
            <a:r>
              <a:rPr lang="ru-RU" sz="1600" b="1" dirty="0" smtClean="0">
                <a:solidFill>
                  <a:srgbClr val="70002D"/>
                </a:solidFill>
                <a:latin typeface="Times New Roman" pitchFamily="18" charset="0"/>
              </a:rPr>
              <a:t>эстетическое и физическое развитие</a:t>
            </a:r>
          </a:p>
          <a:p>
            <a:pPr marL="685800" indent="-685800"/>
            <a:r>
              <a:rPr lang="ru-RU" sz="1600" b="1" dirty="0" smtClean="0">
                <a:solidFill>
                  <a:srgbClr val="70002D"/>
                </a:solidFill>
                <a:latin typeface="Times New Roman" pitchFamily="18" charset="0"/>
              </a:rPr>
              <a:t>воспитанников </a:t>
            </a:r>
            <a:endParaRPr lang="ru-RU" sz="1600" b="1" dirty="0">
              <a:solidFill>
                <a:srgbClr val="70002D"/>
              </a:solidFill>
              <a:latin typeface="Times New Roman" pitchFamily="18" charset="0"/>
            </a:endParaRPr>
          </a:p>
          <a:p>
            <a:pPr marL="685800" indent="-685800"/>
            <a:endParaRPr lang="ru-RU" sz="1600" b="1" dirty="0" smtClean="0">
              <a:solidFill>
                <a:srgbClr val="70002D"/>
              </a:solidFill>
              <a:latin typeface="Times New Roman" pitchFamily="18" charset="0"/>
            </a:endParaRPr>
          </a:p>
          <a:p>
            <a:pPr marL="685800" indent="-685800"/>
            <a:r>
              <a:rPr lang="ru-RU" sz="1600" b="1" dirty="0" smtClean="0">
                <a:solidFill>
                  <a:srgbClr val="70002D"/>
                </a:solidFill>
                <a:latin typeface="Times New Roman" pitchFamily="18" charset="0"/>
              </a:rPr>
              <a:t>Режим </a:t>
            </a:r>
            <a:r>
              <a:rPr lang="ru-RU" sz="1600" b="1" dirty="0">
                <a:solidFill>
                  <a:srgbClr val="70002D"/>
                </a:solidFill>
                <a:latin typeface="Times New Roman" pitchFamily="18" charset="0"/>
              </a:rPr>
              <a:t>работы учреждения представляет собой</a:t>
            </a:r>
          </a:p>
          <a:p>
            <a:pPr marL="685800" indent="-685800"/>
            <a:r>
              <a:rPr lang="ru-RU" sz="1600" b="1" dirty="0">
                <a:solidFill>
                  <a:srgbClr val="70002D"/>
                </a:solidFill>
                <a:latin typeface="Times New Roman" pitchFamily="18" charset="0"/>
              </a:rPr>
              <a:t>пятидневную рабочую неделю с 12 часовым</a:t>
            </a:r>
          </a:p>
          <a:p>
            <a:pPr marL="685800" indent="-685800"/>
            <a:r>
              <a:rPr lang="ru-RU" sz="1600" b="1" dirty="0">
                <a:solidFill>
                  <a:srgbClr val="70002D"/>
                </a:solidFill>
                <a:latin typeface="Times New Roman" pitchFamily="18" charset="0"/>
              </a:rPr>
              <a:t>пребыванием детей, режимом работы групп- </a:t>
            </a:r>
          </a:p>
          <a:p>
            <a:pPr marL="685800" indent="-685800"/>
            <a:r>
              <a:rPr lang="ru-RU" sz="1600" b="1" dirty="0">
                <a:solidFill>
                  <a:srgbClr val="70002D"/>
                </a:solidFill>
                <a:latin typeface="Times New Roman" pitchFamily="18" charset="0"/>
              </a:rPr>
              <a:t>с 6.30 до 18.30 часов.</a:t>
            </a:r>
          </a:p>
          <a:p>
            <a:pPr marL="685800" indent="-685800"/>
            <a:endParaRPr lang="ru-RU" sz="1600" b="1" dirty="0">
              <a:solidFill>
                <a:srgbClr val="70002D"/>
              </a:solidFill>
              <a:latin typeface="Times New Roman" pitchFamily="18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42844" y="3857628"/>
            <a:ext cx="4932363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85800" indent="-685800"/>
            <a:endParaRPr lang="ru-RU" sz="1400" b="1" dirty="0">
              <a:solidFill>
                <a:srgbClr val="70002D"/>
              </a:solidFill>
              <a:latin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Фактическая мощность детского сада - 95 мест. 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ДОУ посещает 126 воспитанников. 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наполняемость в группах – 25,2 человека . 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посещаемость – 78%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Техническое состояние здания соответствует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санитарным нормам. Имеются все виды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благоустройства (водопровод, центральное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отопление, канализация), находящиеся в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удовлетворительном состоянии.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0" indent="-685800"/>
            <a:endParaRPr lang="ru-RU" sz="1600" b="1" dirty="0">
              <a:solidFill>
                <a:srgbClr val="70002D"/>
              </a:solidFill>
              <a:latin typeface="Times New Roman" pitchFamily="18" charset="0"/>
            </a:endParaRPr>
          </a:p>
        </p:txBody>
      </p:sp>
      <p:pic>
        <p:nvPicPr>
          <p:cNvPr id="12" name="Рисунок 11" descr="D:\ФОТО МБДОУ №22\Фотоматериалы\Открытые занятия\PB184634.JPG"/>
          <p:cNvPicPr/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42844" y="928670"/>
            <a:ext cx="35719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3" name="Рисунок 12" descr="D:\Виктор\Downloads\Малые\CEP_5389_новый размер.JPG"/>
          <p:cNvPicPr/>
          <p:nvPr/>
        </p:nvPicPr>
        <p:blipFill>
          <a:blip r:embed="rId3" cstate="print"/>
          <a:srcRect r="30" b="52"/>
          <a:stretch>
            <a:fillRect/>
          </a:stretch>
        </p:blipFill>
        <p:spPr bwMode="auto">
          <a:xfrm>
            <a:off x="5143504" y="4000504"/>
            <a:ext cx="350046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33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C3300"/>
                </a:solidFill>
              </a:rPr>
              <a:t>Обеспечение безопасности</a:t>
            </a:r>
            <a:endParaRPr lang="ru-RU" sz="2800" dirty="0">
              <a:solidFill>
                <a:srgbClr val="CC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357298"/>
            <a:ext cx="7981976" cy="3517912"/>
          </a:xfrm>
        </p:spPr>
        <p:txBody>
          <a:bodyPr>
            <a:normAutofit fontScale="32500" lnSpcReduction="20000"/>
          </a:bodyPr>
          <a:lstStyle/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Здание соответствует требованиям пожарной и антитеррористической защищенности.</a:t>
            </a: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МБДОУ заключен договор с вневедомственной охраной.</a:t>
            </a:r>
          </a:p>
          <a:p>
            <a:pPr fontAlgn="base"/>
            <a:endParaRPr lang="ru-RU" sz="42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Также объект оборудован:</a:t>
            </a: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тревожной кнопкой, </a:t>
            </a: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системой видеонаблюдения с круглосуточной фиксацией, </a:t>
            </a: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системой автоматической пожарной сигнализации,</a:t>
            </a: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системой «Стрелец-мониторинг», </a:t>
            </a: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пути возможной эвакуации оборудованы световым </a:t>
            </a:r>
            <a:r>
              <a:rPr lang="ru-RU" sz="42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таблом</a:t>
            </a:r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«ВЫХОД».</a:t>
            </a:r>
          </a:p>
          <a:p>
            <a:pPr fontAlgn="base"/>
            <a:endParaRPr lang="ru-RU" sz="42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4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Имеется паспорт безопасности.  С сотрудниками детского сада проводятся инструктажи по обеспечению безопасности.</a:t>
            </a:r>
          </a:p>
          <a:p>
            <a:endParaRPr lang="ru-RU" dirty="0"/>
          </a:p>
        </p:txBody>
      </p:sp>
      <p:pic>
        <p:nvPicPr>
          <p:cNvPr id="7170" name="Picture 2" descr="&quot;Таблички для служб безопасности и режимных объектов - ТАБЛИ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786322"/>
            <a:ext cx="1585900" cy="1585901"/>
          </a:xfrm>
          <a:prstGeom prst="rect">
            <a:avLst/>
          </a:prstGeom>
          <a:noFill/>
        </p:spPr>
      </p:pic>
      <p:pic>
        <p:nvPicPr>
          <p:cNvPr id="5" name="Рисунок 4" descr="https://encrypted-tbn3.gstatic.com/images?q=tbn:ANd9GcSNFt3178neA0ZoS8mSMXm3pgP7MDs0sisMfzoasAVziLalpJ5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929198"/>
            <a:ext cx="1290635" cy="129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AutoShape 4" descr="data:image/jpeg;base64,/9j/4AAQSkZJRgABAQAAAQABAAD/2wCEAAkGBxQSEhUUExIWFRQUFRIWFhQUFxYUFxQUFxQYGBcVFBQYHCggGRsmGxUUIjEhJSkrMC4uFyAzODMsNygtLisBCgoKDg0OFxAQGiwkHxwsLCwsLCwsLCwsLCwsLywsLCwsLCwsLCwsLCwsMCwsLCwsLCwsLCwsLCwsLCwsLCwsLP/AABEIALQBGAMBIgACEQEDEQH/xAAcAAEAAgMBAQEAAAAAAAAAAAAABAUCAwYBBwj/xABIEAABAwIDAwcGCQsEAwEAAAABAAIRAyEEEjEFQVEGEyIyYXGRFEJSgbHRFSNTc5KhssHSByQzNENygpOis/AWYsLTVGPhg//EABkBAQEBAQEBAAAAAAAAAAAAAAABAgMEBf/EACMRAQEBAQACAgAHAQAAAAAAAAABEQIDMRIhExRBUZGx4QT/2gAMAwEAAhEDEQA/APuKIiAiIgIiICIiAiIg115yuy9aDHfFtVzx8rpwxkvJD3TUyuuGUBGbMI6RrQIMkDQLpUQc47EY8T8UwwcwALek3nx8WCXiHczmGY2mDbqoyttCGzSpkwcxaR1srIhpcIaXZ95MdsTcbTeQ0R6UfUVW+Udybgyr1sZmOWmyLRDg/cdS4tMTl3aF3AToqV8aBmc1ohrei0B8uPNjiIu6rbToi8a7xie5ZDEqaNL6mNNg1osTMM3UyWjr73QDwmxIuva+JxsOyUGAjMBL29KHdFwGgkbiRH1Le2uV7zx7E0R8PVxj6zc9JrKWY5uk1xy5XRcG5zZDpv36jSMRjhmGQOdkzAQwCTTnLmzxZ8gazvgXU01TwHgsqNc5h2kD1SE0QR5aHOcQD1g1oyZQJGUtBqCXG85otpeysdkVqzi/nWgAOcGwANKjxxMjKGXMTJtEKyRUacXiBTYXkEgbhqd1pUP4bpAS93NxmkP83K5zTJbI1a7fuU6vRDwWuEg6j61V4vCYUkiplM5g5pc6DmLiZbMT0nX1EoJTtr0Rq/UAizrgiZFriL20CM2vRJgVWk5S6x80GCfUtHwNQec7RvuWudDhkyZTBsMsWEaDdZZP5P4clp5odEQILgImbgGDcA34BPobfhejkNTnAWB2UuEmHRO4cLzpF9EO16ObLnvJb1XWIjUxA6zfELTiNgUX0xThzWBznQx723cwsNwZiHERppZeeRYajMhozZicxLs2aA6WmZmAg3DbNAkAVWydAJk2nSO1SMJi2VRmpuDgDBI4wDH1hVWEwODJGRjQZt1mmcoaIngGgepWmBwVOi3JTaGttYdgA9gCCQiIgIiICIiAiIgIqXFbfDH1G824827LYgF/xbanQDoBgOM3t0dc1sH8qKQMZX6uBIDSBECSZ0lwHerlF6ioGcqqTrMZUcd0ZBPxgZ5zhHWab6grfU5Q0xMtdALwT0QAWwCLuvcxaQCDMJ8aLhFH2fixWptqNBAdNnWIIJBB9YKkKAiIgLwleqDthgdTAIBBq4eQRI/T09yDzarwWCCOsPYVQ7ScARLg3rRNV1KdNw1333WV1tHCsa0FrGtMxIaAYg7woTzc95UohbNeCakEHpM0qOqfs2m89XjA1md6sFrbqtizIkmQZv8A83LYtTd/f9yykqqyKypdZvePtLWCV7kDsrTMEgGCWnXcQZHqQXaKB8EU+NX+fX/GnwRT41f59f8AGtCt5V7V5vJSaYdUzOJG5jYnxJ8AVzOzsUKrXOIhoeQ3USGkGT6/YpnLTZwpVKT25shDmEuc98OmRd5JE3t2FUmy6NSkXBrecY9wMZgCwwAS2bGYFraTvVR2exq0kxYgT2EbwQuhY6RPFcxsqoWEkt1EC8nXgPer6jggBcvkxPxlSAQZsM0C/CFKrPH4oUqb6juqxrnHuAmy+du2o99VgN3VMznk3hoaTDeFxAXb7X2SKlF7AXyWODZqVIki2YF0G/FfNm4RzyxwJbUpuHeCLEHvuD3lWJXUYWo1p6ogmSBaSTc9667CO3a2BBPA6Litn84QC9jGnfDyR2EDLPqm3ErsNn1C+XRAgAepKJqIiiiIiAiIgjYjEZA20z7lpGNJ3BY7TMBvYD9y5zlVtN1LCOfSfkdLOmMpgTfrAjRB0prT5rfDsj2LzMPQZx03r407ldiiDGOIMW/Q2P0Vy1PlxtQ4ptA414DnhoIbRMsdcOByXsprXxfpDnBrlbPctbGNBkMbPSvE9Yku1O8kr4w3auPJgY/EG5FmUd3/AOemt+xScXXxzHNadpYklw81tKB2E5OMD1rhf+rxy5ry/mvFua+xtxBFgABwAXhxbuAXxXE47GNzTtHFnL+4JvuAb3+CuvyeY2vVxVVtXE16rBh2PDaj+q5z4BhsbgVrjzc9+m/H5uO7nL6vg6xeCTuJHgt6h7LHQ/id7VMXWenWiibSEtFwPjKBv2VmGO8xClqNjj0R+/S3lv7RtpA+rfpvVGra/UH7w9hVJi8YGGC15mT0Wl3jCvNrMJZYEwQYAkxBGg71UjN6FT6D/cpRE+FGDL0anS0HNu4uF7W6p8RxVgsAXei/6D/cspd6L/oP9yg9G/8AzcsgsJPoP+g/3JJ9B/0H+5MGazo9ZnePatMn0H/Qf7ltwgcXtGVwEgyWuaBF9SEF0iItDRjMIyqwse3M12oPtHA9q51vJV7HdCt0Nwe2SP4gRPgupRBAwGzG07k5nceHcFPREBUu1eTlOs7O0mnUOrmwQ795u/6ldIgpcFsAM69TP3Ny+NyrlrQBAsF6iAiIgIiICIiCv2lq3uKptobFp16bqVQZqbtW3HqkblcbQ64/dHtK1UwpVcmfybYA60Ae8kqPtH8nezhlqVGmnzYDWvFV9PKNwBDh2ruFQ8tSPJr0jV6Q6LTBFjf7vWg5xvJHZZaXCu8tESfKq0CZifjN8HwXjOSWyywvFdxYIl3lVci8xfnN8HwUHD5Bg3/mjwC+l0Mzpsx5A03TH8SxotYME+MJUAz0uhnM2Y8gA5bRp61PjDE6nyQ2U5heKri0RLhiq5AzaX5zernklsPB0HVH4N4cXhrXnnH1eiCS0dNxi5K5nCNptwVX82e0F1EFmczYOIAMboj1q9/JxTpim/JRdStTEOM2gw0WER96mGO92cOh63e0qSqvDbJoubmdRpkkkkloJJJNyYWqlsmhz7xzNOBTokDKIBLqsn6h4LU9JVyoe1eoPncP/fprD4Gw/wAhT+g33KPjtmUWBrmUmNcKtCC1oBE1mAwR2Eqi2cY1WPPN9IeIUbaZhluI9hVWa5GpU0XvOjiPFOcHEeKpG4jt0+pZ88e1NFzzg4jxTnBxHiqhtY8Sss54potOdb6Q8V62oDoR4qp5w8UZUMtv5zftBNFwiIqCqaPKCkRLg+nLWuAcASWuAIPxZd6TRfeQN4Vq4xqqDE1sJaWggZWggWiwAkm4s3wCCadvUIa7nLPBLSGuIcBM5YFzY27CvW7ew5dl51uaSMpsQQAYcD1T0hYxrGq0M2bhqw6LACAAIsWgWgeokfxHipNTYtB0TSaYn6wAZ4yGgHir9BQ21ReHFj8wYA52UOJAIkWiTobDu1Xg23RsMzrhhsyobPEtNm2Hs3wsnbHo5S0MytJZIaS2chBaJB0ke1QizDYcwG9IZbCXOhsZZJO6B4KCVU27QbE1ReI13gnh/tPgpGFx7Khc1jpLYzCCC2S4Xkayx3gqihUwlQk800GYJgRIkwY06x8VcYPB06cmm0DNrG+5dPbdzj60ElERAREQEREFZjz0/UPvWtvs9izx56fqC1tP1exZtXG5UnK7Dl9CBV5rpdaYBsRBMhXLVT8qthjGUgwkiDMtMG4jVNHMPwD/ACUtGMaCX2fnBjoRvdE3mF47Z1Q4QtGNbmNSzxU0hhEdbWTMKViuQubDtpc44Q8vkEg9UNEkGTp9a01eQhOGbRFV3RqOfO+7A2CZvoprTEbPqDCPaMWMxe2H55iGO4mNSDHYr3kdhnsY7PV5wEiDMxAvfwt2KhfyFd5KKPOvkVc8yZjIWwTmvqVf8j9hHB0nML3OLnTLu7vP+Qg63B9Qd33rTR/WKnzVD7dZb8J1G9wWij+sVPmqH26y1P0YTVD2r1B87h/79NTFA21TDqYadDVw83I/b094Vgz2r1PWPvVBtFgJEtnrfs+cg2v2ferXG4CmxuZoIMx1nHjuJUV+qlELZ7Yc+0fo/wBnzf7Mb/P+7TcrBawtgKzJiSZBm/8Azcs1rbqVlHaqrJegwWk6S37QWuO1ZhoOUESCWyDcHpDUILXylnpt+kE8pZ6bfpBa/g+l8lT+g33J8H0vkqf0G+5aHP8ALDaoHN0muHTzOcQfNbADfWXA/wAPaue2PjDUbUcYgVC1rbHKA1pv2ySb9iueW+zMop1qbAGszNeGgCzohxjtEesLm8DgXscX0nNGctzB4JaQJ0AIh1zfuFwrEdfsapmJEXAJB7vuXR0nSAeK5jZjnNJiCXSAAOPbKv6Wz6YuabC4xmdlEkgzcxe4B9SlVntHFClSqVCJyMc6OOUEx9S+ZfCLnVaQLr1HFzz6Ryk5fWYX0XGbIpVGObzbBLXNBytlstiRa27wXzZ+zSXc3UGWpTcPEGWkHhYGVYldHRrEER/8XWYM7txAcBwncuM2fSqAfGVQ4jzgwBxHbfLP8IXX7NzO6bt4AHdxSkTkRFFEREBERBi6mDqAe8StZwlM602fRHuW5EEfyKn8mz6IXhwFM+YPVI9ikogifB1PgfU949jlidl0/wDf/Nqj/kpqKYII2VT/APZ/Nq/jT4Mb6T/puPtU5EyGsWNgADQWUSj+sVPmqH26ymqFR/WKnzVD7dZBNUPavUHzuH/v01MUPavUHzuH/v01YPNrdT1j2FUmLqvaRkpc5MyQ5rYNoF9Zk+Har7aNEuZDbkEGOKqvI6vyZ8WfiUogOxVYARhnEmZHOUxl1i/h4qxyoMJV+TPiz8S98mqfJnxZ+JQYgL2Vl5NU+TPiz8SeTVPkz4s/EmDGVso6tt5zb/xBY+TVfkz4s/Es8PhamYSyBIJJLdxmwBPBXBcIiKjF7AQQRINiDoRwKo3clKObMx1SmD5rCMvg5pj1K+WOccQgj4PAMpDoi/E3KlLyV6gKBtLZFKvHOMkjRwJa4dzheOzRT0QVuD2JSp6ZnRpnMqyREBERAREQEREBERAREQEREBERAUKj+sVPmqH26ymqFR/WKnzVD7dZBNUPavUHzuH/AL9NTFD2r1B87h/79NIJbnAamO9Y8830h4hQtquILY/3fcoHPniVNF5zo4jxCc4OI8VSNxE6GVnzx7U0XPODiPFec4OI8VUtqnisucPFNFpzrfSHiF614OhB7lUmoeK2YSoc7R3/AGSmi0REVECvjmuDmgP85s5H5ZBg9OI1BGq4N206gYXmvVAplxeGii7M01HsaGB9MxBDeNgV3mEYXUngampiP7z1zX+nHsdmaxwMkzTqzrm8yq1w851u1Y7lvp38HfPO/JTYnaGKp0H1efDsjqlO9NnSqtqmkAMoFi4A9071K+E8W11VvOUHGmGls0njnCab3uEtqdGObeJ7Ftdst7QGk1cogkVaQqAw4Pkmm4XzjNMayoO0qNd9NzW16LXvDWvcS6gXtBqdHI5kD9JrPm9q42dz93r578fX19fx/js9gYt1SC7zqNB8DQOeCTEq5XNbIrc0ABlcRTw1Kzujmhwu4TAUp/Kek0lrg4OaQCGjOCS3McpBuALn32Xpm4+d1m3F2ipqnKOm0EuY8QSIhpM5nNAs7eab/o9onx/KjDgA5nEkSGhvSjo7v42/WmIukVdiNrsaQIc4nJEAXLyA1vSIg3BvbtUb/U9Hok54dEHLuJLcxg6ZmkerhdBdIqmjygpOAjMM0QC2Ddzmj62la/8AUtLLmyvLeIDTJzhgAh1ySR2X1QXSKk/1PRmDnEkBvR68veyWgGdab5kCA0nRFcF2iIoCIiAiIgIiIChUf1ip81Q+3WU1QqP6xU+aofbrIJqh7V6g+dw/9+mpij47Dc4zLmLTmY4OEEgseHCxBGrUEfamrPX/AMVz+MpjPJZmsL8zzm82zeFlcYui5pbmqF8zEhoi49EBRVKNGzR0TaOnV8zm/PN8u/8Ae87XepiwaVmsyZMSTJhT9/tWa1s+8+1ex2qqzKyp0g5wBkD/AGucw9U+c0grUtlMuztyAE8HOLRGXiGn2JBN+DWelV/nVvxp8Gs9Kr/OrfjXnOV/kqX81/8A1L3na/yVL+a//qWsG7C4dtNuVsxLjdznGXEk9JxJNyU8qbuM9wJ9gWnna/yVL+a//qXCY+qfKMr3HKKGHOXN0ZNUBxgkA9GbndfsVk1x83l/Dkue3e1McxokmO+G/aIVfX27hhY1KU8M7Cba2ElfO6lOgek1zXP5qqwNaQ/M5zKwBLQC4GTTgnWRwVrQpVHOBZSrGG05Iplgc9lQOeZdl/SQPC618Hj/ADvd9cz+3S0tvYZ7mU2taRWMDoPyPtJuWBpsCrvyGlc82yTlnotvl6s23buC4rZewqoqYdxYWik5pMlpkc0WmA0nzjvhd8s2PX4O++pb3MaKmCpu61NhsRdoNiZIuNCbrH4PpX+KZ0oB6DbgRE2voPAKSiju1Ow7Scxa0ugCYEwDIE98FYeQ0rHm2WIcOi2zgIBFtYtKkIghVtkUHxmo0zGhyNBbeeiQJFyTbeVt8ipxl5tmUiCMogjhEdgUhEGjyRnoN+iO33nxK9W5EBERAREQEREBERAUOl+sVPmqH26y+fflD2nVp4vI2tUYzmqZyseWjMXOG46mAuUbi3VL8498gXLyZBuLzpf61cTX3R9Zo1cB3kBa6ONpvdlbUY50TDXNJjjAPaF8N5l0zIjgRJ04yrPk49zMXhocQTVY12W0tOoMbjwSzE19V2ubs/i/4qmxFao10Nol4jrZ2tvwgq92ph3ODS0SRNpA1jj3Kv8AI6vyf9TfestITMRVzNBoEAgEuzththIga3J+ip0IMJV+T/qb71l5LV+T/qb71Bg33rKV75LV+T/qb708lq/J/wBTfemDElZ06jmuaWsLzwBaPN1lxAXnk1X5P+pvvW/AYZ4fLmwBO8GTpu71Ru8tqf8AjVPpUvxp5bU/8ap9Kl+NTkVGjBYjnG5spbd4gxILXFpBgxqCoLtgUXODn02PcABmcxrjA0HSlSdldQ/O4j++9SnvABJ0CM3mde400sGxtmiOwdH6hC2ikOAVFT28KjnQYY0kA73RYnuVnhcUHCQfUUWSRNRanYhrW5nODWjUuIAHeSs2vBuCCDoeKKyReSkoPUXkpKD1F5KSg9ReSiD1ERAREQEREBERB8n/ACo2xjfmWfaeuTa5dd+VQfnbPmW/beuNDlWL7SWlWfJ0/neG+fYqXOrHkmCMVhGlxdFamJdqQNJO9CPuqJKKNiIkoCIiAiIgIkoggDZkTlrVWgue6AWQC5xcYlvEla8VsxxY4Cq95IsKhETMz0QCDZWaIPkNGs/D1DTeCHMcZB9vb/8AV1eztqNzZz0Rw42gD/OxdDtbYVHE/pGS4aOByuHZI+9aNmcmcPQdna0lw0L3F2XuGg71iSxbiT5K59Mgksc6DxiL6bvVB7QVXUuTIY6W1Dd1GZ9GmzLHbMRu13wuhRbRzVXkm11PJzjohgkgScrg65EEi2k6mdVlV5LZpzV6hEuIEwBmcXHTv3QJAMaz0aK7RT4zYLajy5xnMILSAR1QLzqBlBA3EuO9RanJZri0864Zecu2x6YAJkedbrGSZ7iuiRNHNv5MuAaKdaAIkFs2NSm50EkxamIF4Xv+k2ZS3OZOUFw6JgPqOiRePjYAm3Ns4Lo0TRz45MND2uzkZXNcQAAHuFSnUl0a3p/X2IugRQEREBERAREQEREHzH8qNGcTTP8A6R9t64epThfeMfsijXINWm15AgEzIHCQquvyKwjv2bm9z3f8iUZz7fFsyuOR7M+Nw8ebVa7wXe4n8m2Hd1atRvfkd9wWXJ3kC3C4gVjW5wAHK3JlIdIgk5jMX3IYta+xahr1KjXhoqPpkuBh/NtFIOphzWhzZ5s3D46Wm9Z4XZuIbkzVycppl13HnMoIdbzdW2GuWTqVeIm1pRO2fiHOJ55zBzpOXMTLQ9+XUEAZS3oCxi8LQ/ZeKH7Zzrt6IqObDeeDnAuyz1JGbXdC6RFdHPUtk4oOcTijB9d7XDSOiLaDxErP4Lrx+mOaAAM9SB15M7zJY6483LoVfIpopMfsyu97nMxBZmkRLoDcrBZvVDpDzMecNYWs7IxALMuIcAHvc4l73ktc4w2HSLDL3ZTrJV+iujnamyMUZ/Ojq6IzDzW5c0RPSDtIF9DcHoQvUUBERAR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4" name="AutoShape 6" descr="data:image/jpeg;base64,/9j/4AAQSkZJRgABAQAAAQABAAD/2wCEAAkGBxQSEhUUExIWFRQUFRIWFhQUFxYUFxQUFxQYGBcVFBQYHCggGRsmGxUUIjEhJSkrMC4uFyAzODMsNygtLisBCgoKDg0OFxAQGiwkHxwsLCwsLCwsLCwsLCwsLywsLCwsLCwsLCwsLCwsMCwsLCwsLCwsLCwsLCwsLCwsLCwsLP/AABEIALQBGAMBIgACEQEDEQH/xAAcAAEAAgMBAQEAAAAAAAAAAAAABAUCAwYBBwj/xABIEAABAwIDAwcGCQsEAwEAAAABAAIRAyEEEjEFQVEGEyIyYXGRFEJSgbHRFSNTc5KhssHSByQzNENygpOis/AWYsLTVGPhg//EABkBAQEBAQEBAAAAAAAAAAAAAAABAgMEBf/EACMRAQEBAQACAgAHAQAAAAAAAAABEQIDMRIhExRBUZGx4QT/2gAMAwEAAhEDEQA/APuKIiAiIgIiICIiAiIg115yuy9aDHfFtVzx8rpwxkvJD3TUyuuGUBGbMI6RrQIMkDQLpUQc47EY8T8UwwcwALek3nx8WCXiHczmGY2mDbqoyttCGzSpkwcxaR1srIhpcIaXZ95MdsTcbTeQ0R6UfUVW+Udybgyr1sZmOWmyLRDg/cdS4tMTl3aF3AToqV8aBmc1ohrei0B8uPNjiIu6rbToi8a7xie5ZDEqaNL6mNNg1osTMM3UyWjr73QDwmxIuva+JxsOyUGAjMBL29KHdFwGgkbiRH1Le2uV7zx7E0R8PVxj6zc9JrKWY5uk1xy5XRcG5zZDpv36jSMRjhmGQOdkzAQwCTTnLmzxZ8gazvgXU01TwHgsqNc5h2kD1SE0QR5aHOcQD1g1oyZQJGUtBqCXG85otpeysdkVqzi/nWgAOcGwANKjxxMjKGXMTJtEKyRUacXiBTYXkEgbhqd1pUP4bpAS93NxmkP83K5zTJbI1a7fuU6vRDwWuEg6j61V4vCYUkiplM5g5pc6DmLiZbMT0nX1EoJTtr0Rq/UAizrgiZFriL20CM2vRJgVWk5S6x80GCfUtHwNQec7RvuWudDhkyZTBsMsWEaDdZZP5P4clp5odEQILgImbgGDcA34BPobfhejkNTnAWB2UuEmHRO4cLzpF9EO16ObLnvJb1XWIjUxA6zfELTiNgUX0xThzWBznQx723cwsNwZiHERppZeeRYajMhozZicxLs2aA6WmZmAg3DbNAkAVWydAJk2nSO1SMJi2VRmpuDgDBI4wDH1hVWEwODJGRjQZt1mmcoaIngGgepWmBwVOi3JTaGttYdgA9gCCQiIgIiICIiAiIgIqXFbfDH1G824827LYgF/xbanQDoBgOM3t0dc1sH8qKQMZX6uBIDSBECSZ0lwHerlF6ioGcqqTrMZUcd0ZBPxgZ5zhHWab6grfU5Q0xMtdALwT0QAWwCLuvcxaQCDMJ8aLhFH2fixWptqNBAdNnWIIJBB9YKkKAiIgLwleqDthgdTAIBBq4eQRI/T09yDzarwWCCOsPYVQ7ScARLg3rRNV1KdNw1333WV1tHCsa0FrGtMxIaAYg7woTzc95UohbNeCakEHpM0qOqfs2m89XjA1md6sFrbqtizIkmQZv8A83LYtTd/f9yykqqyKypdZvePtLWCV7kDsrTMEgGCWnXcQZHqQXaKB8EU+NX+fX/GnwRT41f59f8AGtCt5V7V5vJSaYdUzOJG5jYnxJ8AVzOzsUKrXOIhoeQ3USGkGT6/YpnLTZwpVKT25shDmEuc98OmRd5JE3t2FUmy6NSkXBrecY9wMZgCwwAS2bGYFraTvVR2exq0kxYgT2EbwQuhY6RPFcxsqoWEkt1EC8nXgPer6jggBcvkxPxlSAQZsM0C/CFKrPH4oUqb6juqxrnHuAmy+du2o99VgN3VMznk3hoaTDeFxAXb7X2SKlF7AXyWODZqVIki2YF0G/FfNm4RzyxwJbUpuHeCLEHvuD3lWJXUYWo1p6ogmSBaSTc9667CO3a2BBPA6Litn84QC9jGnfDyR2EDLPqm3ErsNn1C+XRAgAepKJqIiiiIiAiIgjYjEZA20z7lpGNJ3BY7TMBvYD9y5zlVtN1LCOfSfkdLOmMpgTfrAjRB0prT5rfDsj2LzMPQZx03r407ldiiDGOIMW/Q2P0Vy1PlxtQ4ptA414DnhoIbRMsdcOByXsprXxfpDnBrlbPctbGNBkMbPSvE9Yku1O8kr4w3auPJgY/EG5FmUd3/AOemt+xScXXxzHNadpYklw81tKB2E5OMD1rhf+rxy5ry/mvFua+xtxBFgABwAXhxbuAXxXE47GNzTtHFnL+4JvuAb3+CuvyeY2vVxVVtXE16rBh2PDaj+q5z4BhsbgVrjzc9+m/H5uO7nL6vg6xeCTuJHgt6h7LHQ/id7VMXWenWiibSEtFwPjKBv2VmGO8xClqNjj0R+/S3lv7RtpA+rfpvVGra/UH7w9hVJi8YGGC15mT0Wl3jCvNrMJZYEwQYAkxBGg71UjN6FT6D/cpRE+FGDL0anS0HNu4uF7W6p8RxVgsAXei/6D/cspd6L/oP9yg9G/8AzcsgsJPoP+g/3JJ9B/0H+5MGazo9ZnePatMn0H/Qf7ltwgcXtGVwEgyWuaBF9SEF0iItDRjMIyqwse3M12oPtHA9q51vJV7HdCt0Nwe2SP4gRPgupRBAwGzG07k5nceHcFPREBUu1eTlOs7O0mnUOrmwQ795u/6ldIgpcFsAM69TP3Ny+NyrlrQBAsF6iAiIgIiICIiCv2lq3uKptobFp16bqVQZqbtW3HqkblcbQ64/dHtK1UwpVcmfybYA60Ae8kqPtH8nezhlqVGmnzYDWvFV9PKNwBDh2ruFQ8tSPJr0jV6Q6LTBFjf7vWg5xvJHZZaXCu8tESfKq0CZifjN8HwXjOSWyywvFdxYIl3lVci8xfnN8HwUHD5Bg3/mjwC+l0Mzpsx5A03TH8SxotYME+MJUAz0uhnM2Y8gA5bRp61PjDE6nyQ2U5heKri0RLhiq5AzaX5zernklsPB0HVH4N4cXhrXnnH1eiCS0dNxi5K5nCNptwVX82e0F1EFmczYOIAMboj1q9/JxTpim/JRdStTEOM2gw0WER96mGO92cOh63e0qSqvDbJoubmdRpkkkkloJJJNyYWqlsmhz7xzNOBTokDKIBLqsn6h4LU9JVyoe1eoPncP/fprD4Gw/wAhT+g33KPjtmUWBrmUmNcKtCC1oBE1mAwR2Eqi2cY1WPPN9IeIUbaZhluI9hVWa5GpU0XvOjiPFOcHEeKpG4jt0+pZ88e1NFzzg4jxTnBxHiqhtY8Sss54potOdb6Q8V62oDoR4qp5w8UZUMtv5zftBNFwiIqCqaPKCkRLg+nLWuAcASWuAIPxZd6TRfeQN4Vq4xqqDE1sJaWggZWggWiwAkm4s3wCCadvUIa7nLPBLSGuIcBM5YFzY27CvW7ew5dl51uaSMpsQQAYcD1T0hYxrGq0M2bhqw6LACAAIsWgWgeokfxHipNTYtB0TSaYn6wAZ4yGgHir9BQ21ReHFj8wYA52UOJAIkWiTobDu1Xg23RsMzrhhsyobPEtNm2Hs3wsnbHo5S0MytJZIaS2chBaJB0ke1QizDYcwG9IZbCXOhsZZJO6B4KCVU27QbE1ReI13gnh/tPgpGFx7Khc1jpLYzCCC2S4Xkayx3gqihUwlQk800GYJgRIkwY06x8VcYPB06cmm0DNrG+5dPbdzj60ElERAREQEREFZjz0/UPvWtvs9izx56fqC1tP1exZtXG5UnK7Dl9CBV5rpdaYBsRBMhXLVT8qthjGUgwkiDMtMG4jVNHMPwD/ACUtGMaCX2fnBjoRvdE3mF47Z1Q4QtGNbmNSzxU0hhEdbWTMKViuQubDtpc44Q8vkEg9UNEkGTp9a01eQhOGbRFV3RqOfO+7A2CZvoprTEbPqDCPaMWMxe2H55iGO4mNSDHYr3kdhnsY7PV5wEiDMxAvfwt2KhfyFd5KKPOvkVc8yZjIWwTmvqVf8j9hHB0nML3OLnTLu7vP+Qg63B9Qd33rTR/WKnzVD7dZb8J1G9wWij+sVPmqH26y1P0YTVD2r1B87h/79NTFA21TDqYadDVw83I/b094Vgz2r1PWPvVBtFgJEtnrfs+cg2v2ferXG4CmxuZoIMx1nHjuJUV+qlELZ7Yc+0fo/wBnzf7Mb/P+7TcrBawtgKzJiSZBm/8Azcs1rbqVlHaqrJegwWk6S37QWuO1ZhoOUESCWyDcHpDUILXylnpt+kE8pZ6bfpBa/g+l8lT+g33J8H0vkqf0G+5aHP8ALDaoHN0muHTzOcQfNbADfWXA/wAPaue2PjDUbUcYgVC1rbHKA1pv2ySb9iueW+zMop1qbAGszNeGgCzohxjtEesLm8DgXscX0nNGctzB4JaQJ0AIh1zfuFwrEdfsapmJEXAJB7vuXR0nSAeK5jZjnNJiCXSAAOPbKv6Wz6YuabC4xmdlEkgzcxe4B9SlVntHFClSqVCJyMc6OOUEx9S+ZfCLnVaQLr1HFzz6Ryk5fWYX0XGbIpVGObzbBLXNBytlstiRa27wXzZ+zSXc3UGWpTcPEGWkHhYGVYldHRrEER/8XWYM7txAcBwncuM2fSqAfGVQ4jzgwBxHbfLP8IXX7NzO6bt4AHdxSkTkRFFEREBERBi6mDqAe8StZwlM602fRHuW5EEfyKn8mz6IXhwFM+YPVI9ikogifB1PgfU949jlidl0/wDf/Nqj/kpqKYII2VT/APZ/Nq/jT4Mb6T/puPtU5EyGsWNgADQWUSj+sVPmqH26ymqFR/WKnzVD7dZBNUPavUHzuH/v01MUPavUHzuH/v01YPNrdT1j2FUmLqvaRkpc5MyQ5rYNoF9Zk+Har7aNEuZDbkEGOKqvI6vyZ8WfiUogOxVYARhnEmZHOUxl1i/h4qxyoMJV+TPiz8S98mqfJnxZ+JQYgL2Vl5NU+TPiz8SeTVPkz4s/EmDGVso6tt5zb/xBY+TVfkz4s/Es8PhamYSyBIJJLdxmwBPBXBcIiKjF7AQQRINiDoRwKo3clKObMx1SmD5rCMvg5pj1K+WOccQgj4PAMpDoi/E3KlLyV6gKBtLZFKvHOMkjRwJa4dzheOzRT0QVuD2JSp6ZnRpnMqyREBERAREQEREBERAREQEREBERAUKj+sVPmqH26ymqFR/WKnzVD7dZBNUPavUHzuH/AL9NTFD2r1B87h/79NIJbnAamO9Y8830h4hQtquILY/3fcoHPniVNF5zo4jxCc4OI8VSNxE6GVnzx7U0XPODiPFec4OI8VUtqnisucPFNFpzrfSHiF614OhB7lUmoeK2YSoc7R3/AGSmi0REVECvjmuDmgP85s5H5ZBg9OI1BGq4N206gYXmvVAplxeGii7M01HsaGB9MxBDeNgV3mEYXUngampiP7z1zX+nHsdmaxwMkzTqzrm8yq1w851u1Y7lvp38HfPO/JTYnaGKp0H1efDsjqlO9NnSqtqmkAMoFi4A9071K+E8W11VvOUHGmGls0njnCab3uEtqdGObeJ7Ftdst7QGk1cogkVaQqAw4Pkmm4XzjNMayoO0qNd9NzW16LXvDWvcS6gXtBqdHI5kD9JrPm9q42dz93r578fX19fx/js9gYt1SC7zqNB8DQOeCTEq5XNbIrc0ABlcRTw1Kzujmhwu4TAUp/Kek0lrg4OaQCGjOCS3McpBuALn32Xpm4+d1m3F2ipqnKOm0EuY8QSIhpM5nNAs7eab/o9onx/KjDgA5nEkSGhvSjo7v42/WmIukVdiNrsaQIc4nJEAXLyA1vSIg3BvbtUb/U9Hok54dEHLuJLcxg6ZmkerhdBdIqmjygpOAjMM0QC2Ddzmj62la/8AUtLLmyvLeIDTJzhgAh1ySR2X1QXSKk/1PRmDnEkBvR68veyWgGdab5kCA0nRFcF2iIoCIiAiIgIiIChUf1ip81Q+3WU1QqP6xU+aofbrIJqh7V6g+dw/9+mpij47Dc4zLmLTmY4OEEgseHCxBGrUEfamrPX/AMVz+MpjPJZmsL8zzm82zeFlcYui5pbmqF8zEhoi49EBRVKNGzR0TaOnV8zm/PN8u/8Ae87XepiwaVmsyZMSTJhT9/tWa1s+8+1ex2qqzKyp0g5wBkD/AGucw9U+c0grUtlMuztyAE8HOLRGXiGn2JBN+DWelV/nVvxp8Gs9Kr/OrfjXnOV/kqX81/8A1L3na/yVL+a//qWsG7C4dtNuVsxLjdznGXEk9JxJNyU8qbuM9wJ9gWnna/yVL+a//qXCY+qfKMr3HKKGHOXN0ZNUBxgkA9GbndfsVk1x83l/Dkue3e1McxokmO+G/aIVfX27hhY1KU8M7Cba2ElfO6lOgek1zXP5qqwNaQ/M5zKwBLQC4GTTgnWRwVrQpVHOBZSrGG05Iplgc9lQOeZdl/SQPC618Hj/ADvd9cz+3S0tvYZ7mU2taRWMDoPyPtJuWBpsCrvyGlc82yTlnotvl6s23buC4rZewqoqYdxYWik5pMlpkc0WmA0nzjvhd8s2PX4O++pb3MaKmCpu61NhsRdoNiZIuNCbrH4PpX+KZ0oB6DbgRE2voPAKSiju1Ow7Scxa0ugCYEwDIE98FYeQ0rHm2WIcOi2zgIBFtYtKkIghVtkUHxmo0zGhyNBbeeiQJFyTbeVt8ipxl5tmUiCMogjhEdgUhEGjyRnoN+iO33nxK9W5EBERAREQEREBERAUOl+sVPmqH26y+fflD2nVp4vI2tUYzmqZyseWjMXOG46mAuUbi3VL8498gXLyZBuLzpf61cTX3R9Zo1cB3kBa6ONpvdlbUY50TDXNJjjAPaF8N5l0zIjgRJ04yrPk49zMXhocQTVY12W0tOoMbjwSzE19V2ubs/i/4qmxFao10Nol4jrZ2tvwgq92ph3ODS0SRNpA1jj3Kv8AI6vyf9TfestITMRVzNBoEAgEuzththIga3J+ip0IMJV+T/qb71l5LV+T/qb71Bg33rKV75LV+T/qb708lq/J/wBTfemDElZ06jmuaWsLzwBaPN1lxAXnk1X5P+pvvW/AYZ4fLmwBO8GTpu71Ru8tqf8AjVPpUvxp5bU/8ap9Kl+NTkVGjBYjnG5spbd4gxILXFpBgxqCoLtgUXODn02PcABmcxrjA0HSlSdldQ/O4j++9SnvABJ0CM3mde400sGxtmiOwdH6hC2ikOAVFT28KjnQYY0kA73RYnuVnhcUHCQfUUWSRNRanYhrW5nODWjUuIAHeSs2vBuCCDoeKKyReSkoPUXkpKD1F5KSg9ReSiD1ERAREQEREBERB8n/ACo2xjfmWfaeuTa5dd+VQfnbPmW/beuNDlWL7SWlWfJ0/neG+fYqXOrHkmCMVhGlxdFamJdqQNJO9CPuqJKKNiIkoCIiAiIgIkoggDZkTlrVWgue6AWQC5xcYlvEla8VsxxY4Cq95IsKhETMz0QCDZWaIPkNGs/D1DTeCHMcZB9vb/8AV1eztqNzZz0Rw42gD/OxdDtbYVHE/pGS4aOByuHZI+9aNmcmcPQdna0lw0L3F2XuGg71iSxbiT5K59Mgksc6DxiL6bvVB7QVXUuTIY6W1Dd1GZ9GmzLHbMRu13wuhRbRzVXkm11PJzjohgkgScrg65EEi2k6mdVlV5LZpzV6hEuIEwBmcXHTv3QJAMaz0aK7RT4zYLajy5xnMILSAR1QLzqBlBA3EuO9RanJZri0864Zecu2x6YAJkedbrGSZ7iuiRNHNv5MuAaKdaAIkFs2NSm50EkxamIF4Xv+k2ZS3OZOUFw6JgPqOiRePjYAm3Ns4Lo0TRz45MND2uzkZXNcQAAHuFSnUl0a3p/X2IugRQEREBERAREQEREHzH8qNGcTTP8A6R9t64epThfeMfsijXINWm15AgEzIHCQquvyKwjv2bm9z3f8iUZz7fFsyuOR7M+Nw8ebVa7wXe4n8m2Hd1atRvfkd9wWXJ3kC3C4gVjW5wAHK3JlIdIgk5jMX3IYta+xahr1KjXhoqPpkuBh/NtFIOphzWhzZ5s3D46Wm9Z4XZuIbkzVycppl13HnMoIdbzdW2GuWTqVeIm1pRO2fiHOJ55zBzpOXMTLQ9+XUEAZS3oCxi8LQ/ZeKH7Zzrt6IqObDeeDnAuyz1JGbXdC6RFdHPUtk4oOcTijB9d7XDSOiLaDxErP4Lrx+mOaAAM9SB15M7zJY6483LoVfIpopMfsyu97nMxBZmkRLoDcrBZvVDpDzMecNYWs7IxALMuIcAHvc4l73ktc4w2HSLDL3ZTrJV+iujnamyMUZ/Ojq6IzDzW5c0RPSDtIF9DcHoQvUUBERAR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6" name="AutoShape 8" descr="data:image/jpeg;base64,/9j/4AAQSkZJRgABAQAAAQABAAD/2wCEAAkGBxQSEhUUExIWFRQUFRIWFhQUFxYUFxQUFxQYGBcVFBQYHCggGRsmGxUUIjEhJSkrMC4uFyAzODMsNygtLisBCgoKDg0OFxAQGiwkHxwsLCwsLCwsLCwsLCwsLywsLCwsLCwsLCwsLCwsMCwsLCwsLCwsLCwsLCwsLCwsLCwsLP/AABEIALQBGAMBIgACEQEDEQH/xAAcAAEAAgMBAQEAAAAAAAAAAAAABAUCAwYBBwj/xABIEAABAwIDAwcGCQsEAwEAAAABAAIRAyEEEjEFQVEGEyIyYXGRFEJSgbHRFSNTc5KhssHSByQzNENygpOis/AWYsLTVGPhg//EABkBAQEBAQEBAAAAAAAAAAAAAAABAgMEBf/EACMRAQEBAQACAgAHAQAAAAAAAAABEQIDMRIhExRBUZGx4QT/2gAMAwEAAhEDEQA/APuKIiAiIgIiICIiAiIg115yuy9aDHfFtVzx8rpwxkvJD3TUyuuGUBGbMI6RrQIMkDQLpUQc47EY8T8UwwcwALek3nx8WCXiHczmGY2mDbqoyttCGzSpkwcxaR1srIhpcIaXZ95MdsTcbTeQ0R6UfUVW+Udybgyr1sZmOWmyLRDg/cdS4tMTl3aF3AToqV8aBmc1ohrei0B8uPNjiIu6rbToi8a7xie5ZDEqaNL6mNNg1osTMM3UyWjr73QDwmxIuva+JxsOyUGAjMBL29KHdFwGgkbiRH1Le2uV7zx7E0R8PVxj6zc9JrKWY5uk1xy5XRcG5zZDpv36jSMRjhmGQOdkzAQwCTTnLmzxZ8gazvgXU01TwHgsqNc5h2kD1SE0QR5aHOcQD1g1oyZQJGUtBqCXG85otpeysdkVqzi/nWgAOcGwANKjxxMjKGXMTJtEKyRUacXiBTYXkEgbhqd1pUP4bpAS93NxmkP83K5zTJbI1a7fuU6vRDwWuEg6j61V4vCYUkiplM5g5pc6DmLiZbMT0nX1EoJTtr0Rq/UAizrgiZFriL20CM2vRJgVWk5S6x80GCfUtHwNQec7RvuWudDhkyZTBsMsWEaDdZZP5P4clp5odEQILgImbgGDcA34BPobfhejkNTnAWB2UuEmHRO4cLzpF9EO16ObLnvJb1XWIjUxA6zfELTiNgUX0xThzWBznQx723cwsNwZiHERppZeeRYajMhozZicxLs2aA6WmZmAg3DbNAkAVWydAJk2nSO1SMJi2VRmpuDgDBI4wDH1hVWEwODJGRjQZt1mmcoaIngGgepWmBwVOi3JTaGttYdgA9gCCQiIgIiICIiAiIgIqXFbfDH1G824827LYgF/xbanQDoBgOM3t0dc1sH8qKQMZX6uBIDSBECSZ0lwHerlF6ioGcqqTrMZUcd0ZBPxgZ5zhHWab6grfU5Q0xMtdALwT0QAWwCLuvcxaQCDMJ8aLhFH2fixWptqNBAdNnWIIJBB9YKkKAiIgLwleqDthgdTAIBBq4eQRI/T09yDzarwWCCOsPYVQ7ScARLg3rRNV1KdNw1333WV1tHCsa0FrGtMxIaAYg7woTzc95UohbNeCakEHpM0qOqfs2m89XjA1md6sFrbqtizIkmQZv8A83LYtTd/f9yykqqyKypdZvePtLWCV7kDsrTMEgGCWnXcQZHqQXaKB8EU+NX+fX/GnwRT41f59f8AGtCt5V7V5vJSaYdUzOJG5jYnxJ8AVzOzsUKrXOIhoeQ3USGkGT6/YpnLTZwpVKT25shDmEuc98OmRd5JE3t2FUmy6NSkXBrecY9wMZgCwwAS2bGYFraTvVR2exq0kxYgT2EbwQuhY6RPFcxsqoWEkt1EC8nXgPer6jggBcvkxPxlSAQZsM0C/CFKrPH4oUqb6juqxrnHuAmy+du2o99VgN3VMznk3hoaTDeFxAXb7X2SKlF7AXyWODZqVIki2YF0G/FfNm4RzyxwJbUpuHeCLEHvuD3lWJXUYWo1p6ogmSBaSTc9667CO3a2BBPA6Litn84QC9jGnfDyR2EDLPqm3ErsNn1C+XRAgAepKJqIiiiIiAiIgjYjEZA20z7lpGNJ3BY7TMBvYD9y5zlVtN1LCOfSfkdLOmMpgTfrAjRB0prT5rfDsj2LzMPQZx03r407ldiiDGOIMW/Q2P0Vy1PlxtQ4ptA414DnhoIbRMsdcOByXsprXxfpDnBrlbPctbGNBkMbPSvE9Yku1O8kr4w3auPJgY/EG5FmUd3/AOemt+xScXXxzHNadpYklw81tKB2E5OMD1rhf+rxy5ry/mvFua+xtxBFgABwAXhxbuAXxXE47GNzTtHFnL+4JvuAb3+CuvyeY2vVxVVtXE16rBh2PDaj+q5z4BhsbgVrjzc9+m/H5uO7nL6vg6xeCTuJHgt6h7LHQ/id7VMXWenWiibSEtFwPjKBv2VmGO8xClqNjj0R+/S3lv7RtpA+rfpvVGra/UH7w9hVJi8YGGC15mT0Wl3jCvNrMJZYEwQYAkxBGg71UjN6FT6D/cpRE+FGDL0anS0HNu4uF7W6p8RxVgsAXei/6D/cspd6L/oP9yg9G/8AzcsgsJPoP+g/3JJ9B/0H+5MGazo9ZnePatMn0H/Qf7ltwgcXtGVwEgyWuaBF9SEF0iItDRjMIyqwse3M12oPtHA9q51vJV7HdCt0Nwe2SP4gRPgupRBAwGzG07k5nceHcFPREBUu1eTlOs7O0mnUOrmwQ795u/6ldIgpcFsAM69TP3Ny+NyrlrQBAsF6iAiIgIiICIiCv2lq3uKptobFp16bqVQZqbtW3HqkblcbQ64/dHtK1UwpVcmfybYA60Ae8kqPtH8nezhlqVGmnzYDWvFV9PKNwBDh2ruFQ8tSPJr0jV6Q6LTBFjf7vWg5xvJHZZaXCu8tESfKq0CZifjN8HwXjOSWyywvFdxYIl3lVci8xfnN8HwUHD5Bg3/mjwC+l0Mzpsx5A03TH8SxotYME+MJUAz0uhnM2Y8gA5bRp61PjDE6nyQ2U5heKri0RLhiq5AzaX5zernklsPB0HVH4N4cXhrXnnH1eiCS0dNxi5K5nCNptwVX82e0F1EFmczYOIAMboj1q9/JxTpim/JRdStTEOM2gw0WER96mGO92cOh63e0qSqvDbJoubmdRpkkkkloJJJNyYWqlsmhz7xzNOBTokDKIBLqsn6h4LU9JVyoe1eoPncP/fprD4Gw/wAhT+g33KPjtmUWBrmUmNcKtCC1oBE1mAwR2Eqi2cY1WPPN9IeIUbaZhluI9hVWa5GpU0XvOjiPFOcHEeKpG4jt0+pZ88e1NFzzg4jxTnBxHiqhtY8Sss54potOdb6Q8V62oDoR4qp5w8UZUMtv5zftBNFwiIqCqaPKCkRLg+nLWuAcASWuAIPxZd6TRfeQN4Vq4xqqDE1sJaWggZWggWiwAkm4s3wCCadvUIa7nLPBLSGuIcBM5YFzY27CvW7ew5dl51uaSMpsQQAYcD1T0hYxrGq0M2bhqw6LACAAIsWgWgeokfxHipNTYtB0TSaYn6wAZ4yGgHir9BQ21ReHFj8wYA52UOJAIkWiTobDu1Xg23RsMzrhhsyobPEtNm2Hs3wsnbHo5S0MytJZIaS2chBaJB0ke1QizDYcwG9IZbCXOhsZZJO6B4KCVU27QbE1ReI13gnh/tPgpGFx7Khc1jpLYzCCC2S4Xkayx3gqihUwlQk800GYJgRIkwY06x8VcYPB06cmm0DNrG+5dPbdzj60ElERAREQEREFZjz0/UPvWtvs9izx56fqC1tP1exZtXG5UnK7Dl9CBV5rpdaYBsRBMhXLVT8qthjGUgwkiDMtMG4jVNHMPwD/ACUtGMaCX2fnBjoRvdE3mF47Z1Q4QtGNbmNSzxU0hhEdbWTMKViuQubDtpc44Q8vkEg9UNEkGTp9a01eQhOGbRFV3RqOfO+7A2CZvoprTEbPqDCPaMWMxe2H55iGO4mNSDHYr3kdhnsY7PV5wEiDMxAvfwt2KhfyFd5KKPOvkVc8yZjIWwTmvqVf8j9hHB0nML3OLnTLu7vP+Qg63B9Qd33rTR/WKnzVD7dZb8J1G9wWij+sVPmqH26y1P0YTVD2r1B87h/79NTFA21TDqYadDVw83I/b094Vgz2r1PWPvVBtFgJEtnrfs+cg2v2ferXG4CmxuZoIMx1nHjuJUV+qlELZ7Yc+0fo/wBnzf7Mb/P+7TcrBawtgKzJiSZBm/8Azcs1rbqVlHaqrJegwWk6S37QWuO1ZhoOUESCWyDcHpDUILXylnpt+kE8pZ6bfpBa/g+l8lT+g33J8H0vkqf0G+5aHP8ALDaoHN0muHTzOcQfNbADfWXA/wAPaue2PjDUbUcYgVC1rbHKA1pv2ySb9iueW+zMop1qbAGszNeGgCzohxjtEesLm8DgXscX0nNGctzB4JaQJ0AIh1zfuFwrEdfsapmJEXAJB7vuXR0nSAeK5jZjnNJiCXSAAOPbKv6Wz6YuabC4xmdlEkgzcxe4B9SlVntHFClSqVCJyMc6OOUEx9S+ZfCLnVaQLr1HFzz6Ryk5fWYX0XGbIpVGObzbBLXNBytlstiRa27wXzZ+zSXc3UGWpTcPEGWkHhYGVYldHRrEER/8XWYM7txAcBwncuM2fSqAfGVQ4jzgwBxHbfLP8IXX7NzO6bt4AHdxSkTkRFFEREBERBi6mDqAe8StZwlM602fRHuW5EEfyKn8mz6IXhwFM+YPVI9ikogifB1PgfU949jlidl0/wDf/Nqj/kpqKYII2VT/APZ/Nq/jT4Mb6T/puPtU5EyGsWNgADQWUSj+sVPmqH26ymqFR/WKnzVD7dZBNUPavUHzuH/v01MUPavUHzuH/v01YPNrdT1j2FUmLqvaRkpc5MyQ5rYNoF9Zk+Har7aNEuZDbkEGOKqvI6vyZ8WfiUogOxVYARhnEmZHOUxl1i/h4qxyoMJV+TPiz8S98mqfJnxZ+JQYgL2Vl5NU+TPiz8SeTVPkz4s/EmDGVso6tt5zb/xBY+TVfkz4s/Es8PhamYSyBIJJLdxmwBPBXBcIiKjF7AQQRINiDoRwKo3clKObMx1SmD5rCMvg5pj1K+WOccQgj4PAMpDoi/E3KlLyV6gKBtLZFKvHOMkjRwJa4dzheOzRT0QVuD2JSp6ZnRpnMqyREBERAREQEREBERAREQEREBERAUKj+sVPmqH26ymqFR/WKnzVD7dZBNUPavUHzuH/AL9NTFD2r1B87h/79NIJbnAamO9Y8830h4hQtquILY/3fcoHPniVNF5zo4jxCc4OI8VSNxE6GVnzx7U0XPODiPFec4OI8VUtqnisucPFNFpzrfSHiF614OhB7lUmoeK2YSoc7R3/AGSmi0REVECvjmuDmgP85s5H5ZBg9OI1BGq4N206gYXmvVAplxeGii7M01HsaGB9MxBDeNgV3mEYXUngampiP7z1zX+nHsdmaxwMkzTqzrm8yq1w851u1Y7lvp38HfPO/JTYnaGKp0H1efDsjqlO9NnSqtqmkAMoFi4A9071K+E8W11VvOUHGmGls0njnCab3uEtqdGObeJ7Ftdst7QGk1cogkVaQqAw4Pkmm4XzjNMayoO0qNd9NzW16LXvDWvcS6gXtBqdHI5kD9JrPm9q42dz93r578fX19fx/js9gYt1SC7zqNB8DQOeCTEq5XNbIrc0ABlcRTw1Kzujmhwu4TAUp/Kek0lrg4OaQCGjOCS3McpBuALn32Xpm4+d1m3F2ipqnKOm0EuY8QSIhpM5nNAs7eab/o9onx/KjDgA5nEkSGhvSjo7v42/WmIukVdiNrsaQIc4nJEAXLyA1vSIg3BvbtUb/U9Hok54dEHLuJLcxg6ZmkerhdBdIqmjygpOAjMM0QC2Ddzmj62la/8AUtLLmyvLeIDTJzhgAh1ySR2X1QXSKk/1PRmDnEkBvR68veyWgGdab5kCA0nRFcF2iIoCIiAiIgIiIChUf1ip81Q+3WU1QqP6xU+aofbrIJqh7V6g+dw/9+mpij47Dc4zLmLTmY4OEEgseHCxBGrUEfamrPX/AMVz+MpjPJZmsL8zzm82zeFlcYui5pbmqF8zEhoi49EBRVKNGzR0TaOnV8zm/PN8u/8Ae87XepiwaVmsyZMSTJhT9/tWa1s+8+1ex2qqzKyp0g5wBkD/AGucw9U+c0grUtlMuztyAE8HOLRGXiGn2JBN+DWelV/nVvxp8Gs9Kr/OrfjXnOV/kqX81/8A1L3na/yVL+a//qWsG7C4dtNuVsxLjdznGXEk9JxJNyU8qbuM9wJ9gWnna/yVL+a//qXCY+qfKMr3HKKGHOXN0ZNUBxgkA9GbndfsVk1x83l/Dkue3e1McxokmO+G/aIVfX27hhY1KU8M7Cba2ElfO6lOgek1zXP5qqwNaQ/M5zKwBLQC4GTTgnWRwVrQpVHOBZSrGG05Iplgc9lQOeZdl/SQPC618Hj/ADvd9cz+3S0tvYZ7mU2taRWMDoPyPtJuWBpsCrvyGlc82yTlnotvl6s23buC4rZewqoqYdxYWik5pMlpkc0WmA0nzjvhd8s2PX4O++pb3MaKmCpu61NhsRdoNiZIuNCbrH4PpX+KZ0oB6DbgRE2voPAKSiju1Ow7Scxa0ugCYEwDIE98FYeQ0rHm2WIcOi2zgIBFtYtKkIghVtkUHxmo0zGhyNBbeeiQJFyTbeVt8ipxl5tmUiCMogjhEdgUhEGjyRnoN+iO33nxK9W5EBERAREQEREBERAUOl+sVPmqH26y+fflD2nVp4vI2tUYzmqZyseWjMXOG46mAuUbi3VL8498gXLyZBuLzpf61cTX3R9Zo1cB3kBa6ONpvdlbUY50TDXNJjjAPaF8N5l0zIjgRJ04yrPk49zMXhocQTVY12W0tOoMbjwSzE19V2ubs/i/4qmxFao10Nol4jrZ2tvwgq92ph3ODS0SRNpA1jj3Kv8AI6vyf9TfestITMRVzNBoEAgEuzththIga3J+ip0IMJV+T/qb71l5LV+T/qb71Bg33rKV75LV+T/qb708lq/J/wBTfemDElZ06jmuaWsLzwBaPN1lxAXnk1X5P+pvvW/AYZ4fLmwBO8GTpu71Ru8tqf8AjVPpUvxp5bU/8ap9Kl+NTkVGjBYjnG5spbd4gxILXFpBgxqCoLtgUXODn02PcABmcxrjA0HSlSdldQ/O4j++9SnvABJ0CM3mde400sGxtmiOwdH6hC2ikOAVFT28KjnQYY0kA73RYnuVnhcUHCQfUUWSRNRanYhrW5nODWjUuIAHeSs2vBuCCDoeKKyReSkoPUXkpKD1F5KSg9ReSiD1ERAREQEREBERB8n/ACo2xjfmWfaeuTa5dd+VQfnbPmW/beuNDlWL7SWlWfJ0/neG+fYqXOrHkmCMVhGlxdFamJdqQNJO9CPuqJKKNiIkoCIiAiIgIkoggDZkTlrVWgue6AWQC5xcYlvEla8VsxxY4Cq95IsKhETMz0QCDZWaIPkNGs/D1DTeCHMcZB9vb/8AV1eztqNzZz0Rw42gD/OxdDtbYVHE/pGS4aOByuHZI+9aNmcmcPQdna0lw0L3F2XuGg71iSxbiT5K59Mgksc6DxiL6bvVB7QVXUuTIY6W1Dd1GZ9GmzLHbMRu13wuhRbRzVXkm11PJzjohgkgScrg65EEi2k6mdVlV5LZpzV6hEuIEwBmcXHTv3QJAMaz0aK7RT4zYLajy5xnMILSAR1QLzqBlBA3EuO9RanJZri0864Zecu2x6YAJkedbrGSZ7iuiRNHNv5MuAaKdaAIkFs2NSm50EkxamIF4Xv+k2ZS3OZOUFw6JgPqOiRePjYAm3Ns4Lo0TRz45MND2uzkZXNcQAAHuFSnUl0a3p/X2IugRQEREBERAREQEREHzH8qNGcTTP8A6R9t64epThfeMfsijXINWm15AgEzIHCQquvyKwjv2bm9z3f8iUZz7fFsyuOR7M+Nw8ebVa7wXe4n8m2Hd1atRvfkd9wWXJ3kC3C4gVjW5wAHK3JlIdIgk5jMX3IYta+xahr1KjXhoqPpkuBh/NtFIOphzWhzZ5s3D46Wm9Z4XZuIbkzVycppl13HnMoIdbzdW2GuWTqVeIm1pRO2fiHOJ55zBzpOXMTLQ9+XUEAZS3oCxi8LQ/ZeKH7Zzrt6IqObDeeDnAuyz1JGbXdC6RFdHPUtk4oOcTijB9d7XDSOiLaDxErP4Lrx+mOaAAM9SB15M7zJY6483LoVfIpopMfsyu97nMxBZmkRLoDcrBZvVDpDzMecNYWs7IxALMuIcAHvc4l73ktc4w2HSLDL3ZTrJV+iujnamyMUZ/Ojq6IzDzW5c0RPSDtIF9DcHoQvUUBERAR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http://www.zarnitza.ru/upload/shop_1/1/0/6/item_1068/shop_items_catalog_image1068.jpg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500826" y="4786322"/>
            <a:ext cx="1924050" cy="183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72462" cy="6223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Система управления ДОУ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071546"/>
            <a:ext cx="5357850" cy="55721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Управляющая система состоит из двух структур: </a:t>
            </a:r>
          </a:p>
          <a:p>
            <a:pPr algn="just">
              <a:buNone/>
            </a:pP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структура 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– общественное управление: </a:t>
            </a:r>
          </a:p>
          <a:p>
            <a:pPr algn="just">
              <a:buNone/>
            </a:pP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Педагогически совет; Собрание трудового коллектива;</a:t>
            </a:r>
          </a:p>
          <a:p>
            <a:pPr algn="just">
              <a:buNone/>
            </a:pP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Родительская общественность, деятельность которых</a:t>
            </a:r>
          </a:p>
          <a:p>
            <a:pPr algn="just">
              <a:buNone/>
            </a:pP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регламентируется Уставом МБДОУ и соответствующими</a:t>
            </a:r>
          </a:p>
          <a:p>
            <a:pPr algn="just">
              <a:buNone/>
            </a:pP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положениями. </a:t>
            </a:r>
          </a:p>
          <a:p>
            <a:pPr algn="just">
              <a:buNone/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 структура 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– административное управление, которое</a:t>
            </a:r>
            <a:endParaRPr lang="en-US" sz="1400" b="1" dirty="0" smtClean="0">
              <a:solidFill>
                <a:srgbClr val="96003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имеет линейную структуру. </a:t>
            </a:r>
          </a:p>
          <a:p>
            <a:pPr algn="just"/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уровень 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– заведующий ДОУ. Управленческая деятельность заведующего обеспечивает - материальные, организационные, правовые, социально – психологические условия для реализации функции управления образовательным процессом в ДОУ. Объект управления заведующего – весь коллектив. </a:t>
            </a:r>
          </a:p>
          <a:p>
            <a:pPr algn="just"/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 уровень 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– старший воспитатель и заведующий хозяйством.</a:t>
            </a:r>
          </a:p>
          <a:p>
            <a:pPr algn="just"/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III уровень 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– старшая медицинская сестра.</a:t>
            </a:r>
          </a:p>
          <a:p>
            <a:pPr algn="just"/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Объект управления управленцев </a:t>
            </a:r>
            <a:r>
              <a:rPr lang="en-US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уровня – часть коллектива согласно функциональным обязанностям.</a:t>
            </a:r>
          </a:p>
          <a:p>
            <a:pPr algn="just"/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 уровень</a:t>
            </a:r>
            <a:r>
              <a:rPr lang="ru-RU" sz="1400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 управления осуществляется воспитателями, специалистами и обслуживающим персоналом. Объект управления – дети и родители. </a:t>
            </a:r>
          </a:p>
          <a:p>
            <a:pPr>
              <a:buFont typeface="Wingdings" pitchFamily="2" charset="2"/>
              <a:buNone/>
              <a:defRPr/>
            </a:pPr>
            <a:endParaRPr lang="ru-RU" sz="1800" b="1" dirty="0" smtClean="0">
              <a:solidFill>
                <a:srgbClr val="70002D"/>
              </a:solidFill>
              <a:latin typeface="Times New Roman" pitchFamily="18" charset="0"/>
            </a:endParaRPr>
          </a:p>
        </p:txBody>
      </p:sp>
      <p:pic>
        <p:nvPicPr>
          <p:cNvPr id="10" name="Рисунок 9" descr="C:\Users\Пользователь\Desktop\ФОТО МБДОУ №22\Родительское собрание 28.11.13\DSC09984.JPG"/>
          <p:cNvPicPr/>
          <p:nvPr/>
        </p:nvPicPr>
        <p:blipFill>
          <a:blip r:embed="rId2" cstate="print"/>
          <a:srcRect r="-45" b="-32"/>
          <a:stretch>
            <a:fillRect/>
          </a:stretch>
        </p:blipFill>
        <p:spPr bwMode="auto">
          <a:xfrm>
            <a:off x="0" y="3714752"/>
            <a:ext cx="345638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G:\Фотоматериалы\Родительское собрание\PA154284.JPG"/>
          <p:cNvPicPr/>
          <p:nvPr/>
        </p:nvPicPr>
        <p:blipFill>
          <a:blip r:embed="rId3" cstate="print"/>
          <a:srcRect r="22" b="-42"/>
          <a:stretch>
            <a:fillRect/>
          </a:stretch>
        </p:blipFill>
        <p:spPr bwMode="auto">
          <a:xfrm>
            <a:off x="0" y="1071546"/>
            <a:ext cx="350046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2000240"/>
            <a:ext cx="4857784" cy="4357718"/>
          </a:xfrm>
        </p:spPr>
        <p:txBody>
          <a:bodyPr>
            <a:norm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МБДОУ организовано 4-х разовое сбалансированное питание (завтрак, второй завтрак, обед, полдник). Отлажена организация питания для детей с отклонениями в состоянии здоровья, в частности,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гипоаллергенное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Организация питания воспитанников осуществляется в соответствии с утвержденным 10-дневным меню. На каждое блюдо имеется технологическая карта. Качество привозимых продуктов и приготовленных блюд контролируется администрацией, медицинским работником учреждения.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76250"/>
            <a:ext cx="7772400" cy="45085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C3300"/>
                </a:solidFill>
                <a:effectLst/>
              </a:rPr>
              <a:t>Организация питания</a:t>
            </a:r>
          </a:p>
        </p:txBody>
      </p:sp>
      <p:pic>
        <p:nvPicPr>
          <p:cNvPr id="5" name="Рисунок 4" descr="D:\Виктор\Downloads\Малые\CEP_5303_новый размер.JPG"/>
          <p:cNvPicPr/>
          <p:nvPr/>
        </p:nvPicPr>
        <p:blipFill>
          <a:blip r:embed="rId2" cstate="print">
            <a:lum bright="10000"/>
          </a:blip>
          <a:srcRect r="-49" b="-29"/>
          <a:stretch>
            <a:fillRect/>
          </a:stretch>
        </p:blipFill>
        <p:spPr bwMode="auto">
          <a:xfrm>
            <a:off x="500034" y="1500174"/>
            <a:ext cx="321471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D:\Виктор\Downloads\Малые\CEP_5297_новый размер.JPG"/>
          <p:cNvPicPr/>
          <p:nvPr/>
        </p:nvPicPr>
        <p:blipFill>
          <a:blip r:embed="rId3" cstate="print"/>
          <a:srcRect r="-8" b="96"/>
          <a:stretch>
            <a:fillRect/>
          </a:stretch>
        </p:blipFill>
        <p:spPr bwMode="auto">
          <a:xfrm>
            <a:off x="500034" y="4071942"/>
            <a:ext cx="321471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4213" y="333375"/>
            <a:ext cx="7772400" cy="72072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C3300"/>
                </a:solidFill>
                <a:effectLst/>
                <a:latin typeface="Arial" charset="0"/>
              </a:rPr>
              <a:t>Условия для осуществления образовательного процесса</a:t>
            </a:r>
          </a:p>
        </p:txBody>
      </p:sp>
      <p:sp>
        <p:nvSpPr>
          <p:cNvPr id="21508" name="Rectangle 4"/>
          <p:cNvSpPr>
            <a:spLocks noGrp="1" noRot="1" noChangeArrowheads="1"/>
          </p:cNvSpPr>
          <p:nvPr>
            <p:ph idx="1"/>
          </p:nvPr>
        </p:nvSpPr>
        <p:spPr>
          <a:xfrm>
            <a:off x="3500430" y="1285860"/>
            <a:ext cx="5214974" cy="2012804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ru-RU" sz="2100" b="1" dirty="0" smtClean="0">
                <a:solidFill>
                  <a:srgbClr val="CC3300"/>
                </a:solidFill>
                <a:latin typeface="Arial" charset="0"/>
              </a:rPr>
              <a:t>В здании детского сада оборудованы:</a:t>
            </a:r>
            <a:endParaRPr lang="ru-RU" sz="2100" b="1" dirty="0" smtClean="0">
              <a:solidFill>
                <a:srgbClr val="800000"/>
              </a:solidFill>
              <a:effectLst/>
              <a:latin typeface="Times New Roman" pitchFamily="18" charset="0"/>
            </a:endParaRPr>
          </a:p>
          <a:p>
            <a:r>
              <a:rPr lang="ru-RU" sz="2100" b="1" dirty="0" smtClean="0">
                <a:solidFill>
                  <a:srgbClr val="800000"/>
                </a:solidFill>
                <a:effectLst/>
                <a:latin typeface="Times New Roman" pitchFamily="18" charset="0"/>
              </a:rPr>
              <a:t>Методический кабинет</a:t>
            </a:r>
          </a:p>
          <a:p>
            <a:r>
              <a:rPr lang="ru-RU" sz="2100" b="1" dirty="0" smtClean="0">
                <a:solidFill>
                  <a:srgbClr val="800000"/>
                </a:solidFill>
                <a:latin typeface="Times New Roman" pitchFamily="18" charset="0"/>
              </a:rPr>
              <a:t>Кабинет татарского языка</a:t>
            </a:r>
          </a:p>
          <a:p>
            <a:r>
              <a:rPr lang="ru-RU" sz="2100" b="1" dirty="0" smtClean="0">
                <a:solidFill>
                  <a:srgbClr val="800000"/>
                </a:solidFill>
                <a:effectLst/>
                <a:latin typeface="Times New Roman" pitchFamily="18" charset="0"/>
              </a:rPr>
              <a:t>Музыкальный зал</a:t>
            </a:r>
          </a:p>
          <a:p>
            <a:r>
              <a:rPr lang="ru-RU" sz="2100" b="1" dirty="0" smtClean="0">
                <a:solidFill>
                  <a:srgbClr val="800000"/>
                </a:solidFill>
                <a:effectLst/>
                <a:latin typeface="Times New Roman" pitchFamily="18" charset="0"/>
              </a:rPr>
              <a:t>Спортивный зал </a:t>
            </a:r>
          </a:p>
          <a:p>
            <a:r>
              <a:rPr lang="ru-RU" sz="2100" b="1" dirty="0" smtClean="0">
                <a:solidFill>
                  <a:srgbClr val="800000"/>
                </a:solidFill>
                <a:effectLst/>
                <a:latin typeface="Times New Roman" pitchFamily="18" charset="0"/>
              </a:rPr>
              <a:t>Медицинский и процедурный кабинет</a:t>
            </a:r>
          </a:p>
          <a:p>
            <a:endParaRPr lang="ru-RU" sz="1800" b="1" dirty="0" smtClean="0">
              <a:solidFill>
                <a:srgbClr val="8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1507" name="Rectangle 3"/>
          <p:cNvSpPr>
            <a:spLocks noRot="1" noChangeArrowheads="1"/>
          </p:cNvSpPr>
          <p:nvPr/>
        </p:nvSpPr>
        <p:spPr bwMode="auto">
          <a:xfrm>
            <a:off x="0" y="908050"/>
            <a:ext cx="4375150" cy="46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</a:pPr>
            <a:endParaRPr lang="ru-RU" sz="1800" b="1">
              <a:solidFill>
                <a:srgbClr val="800000"/>
              </a:solidFill>
              <a:latin typeface="Tahoma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</a:pPr>
            <a:endParaRPr lang="ru-RU" sz="1800" b="1">
              <a:solidFill>
                <a:srgbClr val="800000"/>
              </a:solidFill>
              <a:latin typeface="Tahoma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</a:pPr>
            <a:endParaRPr lang="ru-RU" sz="1800">
              <a:solidFill>
                <a:srgbClr val="0000FF"/>
              </a:solidFill>
              <a:latin typeface="Tahoma" pitchFamily="34" charset="0"/>
            </a:endParaRPr>
          </a:p>
        </p:txBody>
      </p:sp>
      <p:pic>
        <p:nvPicPr>
          <p:cNvPr id="13" name="Рисунок 12" descr="C:\Users\Пользователь\Desktop\ФОТО МБДОУ №22\Новая папка\DSC00329.JPG"/>
          <p:cNvPicPr/>
          <p:nvPr/>
        </p:nvPicPr>
        <p:blipFill>
          <a:blip r:embed="rId2" cstate="print"/>
          <a:srcRect r="32" b="26"/>
          <a:stretch>
            <a:fillRect/>
          </a:stretch>
        </p:blipFill>
        <p:spPr bwMode="auto">
          <a:xfrm>
            <a:off x="6156176" y="3861048"/>
            <a:ext cx="27718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4" name="Рисунок 13" descr="C:\Users\Пользователь\Desktop\ФОТО МБДОУ №22\Новая папка\DSC00275.JPG"/>
          <p:cNvPicPr/>
          <p:nvPr/>
        </p:nvPicPr>
        <p:blipFill>
          <a:blip r:embed="rId3" cstate="print"/>
          <a:srcRect r="38" b="-67"/>
          <a:stretch>
            <a:fillRect/>
          </a:stretch>
        </p:blipFill>
        <p:spPr bwMode="auto">
          <a:xfrm>
            <a:off x="142844" y="4000504"/>
            <a:ext cx="309577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" name="Рисунок 8" descr="D:\ФОТО МБДОУ №22\Фотоматериалы\Детский сад\CEP_5285_новый размер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357298"/>
            <a:ext cx="292895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D:\ФОТО МБДОУ №22\сборник - 2014\101MSDCF\DSC0961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000504"/>
            <a:ext cx="288449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701087" cy="1000125"/>
          </a:xfrm>
        </p:spPr>
        <p:txBody>
          <a:bodyPr/>
          <a:lstStyle/>
          <a:p>
            <a:pPr algn="ctr"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ДОУ оснащен детскими участками для каждой возрастной группы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D:\ФОТО МБДОУ №22\сборник - 2014\101MSDCF\DSC09827.JPG"/>
          <p:cNvPicPr/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714348" y="1357298"/>
            <a:ext cx="3394084" cy="258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 descr="D:\ФОТО МБДОУ №22\сборник - 2014\101MSDCF\DSC09826.JPG"/>
          <p:cNvPicPr/>
          <p:nvPr/>
        </p:nvPicPr>
        <p:blipFill>
          <a:blip r:embed="rId3" cstate="print"/>
          <a:srcRect r="15" b="-57"/>
          <a:stretch>
            <a:fillRect/>
          </a:stretch>
        </p:blipFill>
        <p:spPr bwMode="auto">
          <a:xfrm>
            <a:off x="4857752" y="3929066"/>
            <a:ext cx="342902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D:\ФОТО МБДОУ №22\сборник - 2014\101MSDCF\DSC09809.JPG"/>
          <p:cNvPicPr/>
          <p:nvPr/>
        </p:nvPicPr>
        <p:blipFill>
          <a:blip r:embed="rId4" cstate="print">
            <a:lum bright="10000"/>
          </a:blip>
          <a:srcRect r="-4" b="1"/>
          <a:stretch>
            <a:fillRect/>
          </a:stretch>
        </p:blipFill>
        <p:spPr bwMode="auto">
          <a:xfrm>
            <a:off x="4786314" y="1357298"/>
            <a:ext cx="3357586" cy="234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3" name="Рисунок 12" descr="C:\Users\Пользователь\Desktop\для фильма\133___01\IMG_293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4071942"/>
            <a:ext cx="3170632" cy="237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539750" y="188913"/>
            <a:ext cx="8104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В настоящее время в детском саду функционируют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5 возрастных групп,  которые посещают дети в возрасте с 1,5 до  7-ми лет</a:t>
            </a:r>
            <a:endParaRPr lang="ru-RU" sz="2400" b="1" dirty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C:\Users\Пользователь\Desktop\ФОТО МБДОУ №22\Новая папка\DSC0029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4000504"/>
            <a:ext cx="2610431" cy="180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4" name="Рисунок 13" descr="C:\Users\Пользователь\Desktop\для фильма\IMG_29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500174"/>
            <a:ext cx="257173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643174" y="2285992"/>
            <a:ext cx="4071966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Первая младшая </a:t>
            </a:r>
            <a:r>
              <a:rPr lang="ru-RU" sz="1800" b="1" dirty="0" smtClean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группа(1,5 </a:t>
            </a:r>
            <a:r>
              <a:rPr lang="ru-RU" sz="1800" b="1" dirty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-3 года), </a:t>
            </a:r>
            <a:endParaRPr lang="ru-RU" sz="1800" b="1" dirty="0">
              <a:solidFill>
                <a:srgbClr val="70002D"/>
              </a:solidFill>
              <a:latin typeface="Century Gothic"/>
              <a:ea typeface="Century Gothic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Вторая младшая группа (3-4 года)</a:t>
            </a:r>
            <a:endParaRPr lang="ru-RU" sz="1800" b="1" dirty="0">
              <a:solidFill>
                <a:srgbClr val="70002D"/>
              </a:solidFill>
              <a:latin typeface="Century Gothic"/>
              <a:ea typeface="Century Gothic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Средняя группа (4-5 лет)</a:t>
            </a:r>
            <a:endParaRPr lang="ru-RU" sz="1800" b="1" dirty="0">
              <a:solidFill>
                <a:srgbClr val="70002D"/>
              </a:solidFill>
              <a:latin typeface="Century Gothic"/>
              <a:ea typeface="Century Gothic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Старшая группа (5-6 лет)</a:t>
            </a:r>
            <a:endParaRPr lang="ru-RU" sz="1800" b="1" dirty="0">
              <a:solidFill>
                <a:srgbClr val="70002D"/>
              </a:solidFill>
              <a:latin typeface="Century Gothic"/>
              <a:ea typeface="Century Gothic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Подготовительная группа (6-7 лет)</a:t>
            </a:r>
            <a:endParaRPr lang="ru-RU" sz="1800" b="1" dirty="0">
              <a:solidFill>
                <a:srgbClr val="70002D"/>
              </a:solidFill>
              <a:effectLst/>
              <a:latin typeface="Century Gothic"/>
              <a:ea typeface="Century Gothic"/>
              <a:cs typeface="Times New Roman"/>
            </a:endParaRPr>
          </a:p>
        </p:txBody>
      </p:sp>
      <p:pic>
        <p:nvPicPr>
          <p:cNvPr id="18" name="Рисунок 17"/>
          <p:cNvPicPr/>
          <p:nvPr/>
        </p:nvPicPr>
        <p:blipFill>
          <a:blip r:embed="rId4" cstate="print"/>
          <a:srcRect r="18" b="40"/>
          <a:stretch>
            <a:fillRect/>
          </a:stretch>
        </p:blipFill>
        <p:spPr bwMode="auto">
          <a:xfrm>
            <a:off x="142844" y="1500174"/>
            <a:ext cx="250033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" name="Рисунок 8" descr="G:\Фотоматериалы\Открытые занятия\PB184612.JPG"/>
          <p:cNvPicPr/>
          <p:nvPr/>
        </p:nvPicPr>
        <p:blipFill>
          <a:blip r:embed="rId5" cstate="print">
            <a:lum bright="10000"/>
          </a:blip>
          <a:srcRect r="53" b="17"/>
          <a:stretch>
            <a:fillRect/>
          </a:stretch>
        </p:blipFill>
        <p:spPr bwMode="auto">
          <a:xfrm>
            <a:off x="3286116" y="4572008"/>
            <a:ext cx="2732092" cy="1985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Picture 2" descr="D:\ФОТО МБДОУ №22\Фотоматериалы\Детский сад\CEP_5353_новый размер.JPG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357158" y="4143380"/>
            <a:ext cx="2392915" cy="178595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42875"/>
            <a:ext cx="8343900" cy="857250"/>
          </a:xfrm>
        </p:spPr>
        <p:txBody>
          <a:bodyPr/>
          <a:lstStyle/>
          <a:p>
            <a:pPr algn="ctr">
              <a:defRPr/>
            </a:pPr>
            <a:r>
              <a:rPr lang="ru-RU" sz="1600" dirty="0" smtClean="0">
                <a:solidFill>
                  <a:srgbClr val="CC3300"/>
                </a:solidFill>
              </a:rPr>
              <a:t>Предметно-развивающая среда групп включает разнообразные средства обучения, учитывает перспективы развития детей, их дифференцированные потребности, способствует развитию всесторонне-развитой личности</a:t>
            </a:r>
          </a:p>
        </p:txBody>
      </p:sp>
      <p:pic>
        <p:nvPicPr>
          <p:cNvPr id="10" name="Рисунок 9" descr="C:\Users\Пользователь\Desktop\ФОТО МБДОУ №22\Новая папка\DSC0028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4143380"/>
            <a:ext cx="3600400" cy="24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4" name="Рисунок 13" descr="C:\Users\Пользователь\Desktop\ФОТО МБДОУ №22\Новая папка\DSC003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149080"/>
            <a:ext cx="367240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5" name="Рисунок 14" descr="C:\Users\Пользователь\Desktop\ФОТО МБДОУ №22\Новая папка\DSC00307.JPG"/>
          <p:cNvPicPr/>
          <p:nvPr/>
        </p:nvPicPr>
        <p:blipFill>
          <a:blip r:embed="rId4" cstate="print"/>
          <a:srcRect r="56" b="-50"/>
          <a:stretch>
            <a:fillRect/>
          </a:stretch>
        </p:blipFill>
        <p:spPr bwMode="auto">
          <a:xfrm>
            <a:off x="5148064" y="1340768"/>
            <a:ext cx="359996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" name="Рисунок 8" descr="D:\ФОТО МБДОУ №22\Фотоматериалы\Детский сад\CEP_5384_новый размер.JPG"/>
          <p:cNvPicPr/>
          <p:nvPr/>
        </p:nvPicPr>
        <p:blipFill>
          <a:blip r:embed="rId5" cstate="print"/>
          <a:srcRect r="-54" b="23"/>
          <a:stretch>
            <a:fillRect/>
          </a:stretch>
        </p:blipFill>
        <p:spPr bwMode="auto">
          <a:xfrm>
            <a:off x="500034" y="1428736"/>
            <a:ext cx="314327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Рисунок 7" descr="D:\ФОТО МБДОУ №22\Фотоматериалы\Детский сад\CEP_5338_новый размер.JPG"/>
          <p:cNvPicPr/>
          <p:nvPr/>
        </p:nvPicPr>
        <p:blipFill>
          <a:blip r:embed="rId6" cstate="print"/>
          <a:srcRect r="44" b="18"/>
          <a:stretch>
            <a:fillRect/>
          </a:stretch>
        </p:blipFill>
        <p:spPr bwMode="auto">
          <a:xfrm>
            <a:off x="2857488" y="2857496"/>
            <a:ext cx="285752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554162"/>
            <a:ext cx="5348294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дошкольном учреждении создана современная информационно-техническая база для занятий с детьми, работы педагогов и специалистов МБДОУ.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ДОУ имеются: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ноутбук - 7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принтер – 1 шт., 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МФУ -2 шт.,</a:t>
            </a:r>
          </a:p>
          <a:p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мультимедийный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проектор – 2 шт.,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музыкальный центр – 1 шт. </a:t>
            </a:r>
          </a:p>
          <a:p>
            <a:pPr>
              <a:buNone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83% педагогов хорошо владеют компьютером, используют возможности компьютерных технологий в своей работе. </a:t>
            </a:r>
            <a:endParaRPr lang="ru-RU" sz="19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G:\Фотоматериалы\Открытые занятия\PB184627.JPG"/>
          <p:cNvPicPr/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28596" y="1571612"/>
            <a:ext cx="30003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Рисунок 4" descr="D:\Виктор\Downloads\Малые\CEP_5358_новый размер.JPG"/>
          <p:cNvPicPr/>
          <p:nvPr/>
        </p:nvPicPr>
        <p:blipFill>
          <a:blip r:embed="rId3" cstate="print"/>
          <a:srcRect r="25" b="-9"/>
          <a:stretch>
            <a:fillRect/>
          </a:stretch>
        </p:blipFill>
        <p:spPr bwMode="auto">
          <a:xfrm>
            <a:off x="285720" y="4000504"/>
            <a:ext cx="32147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642910" y="214290"/>
            <a:ext cx="7772400" cy="720725"/>
          </a:xfrm>
          <a:prstGeom prst="rect">
            <a:avLst/>
          </a:prstGeom>
          <a:noFill/>
        </p:spPr>
        <p:txBody>
          <a:bodyPr vert="horz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Условия для осуществления образовательного процесса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6"/>
          <p:cNvSpPr>
            <a:spLocks noGrp="1" noChangeArrowheads="1"/>
          </p:cNvSpPr>
          <p:nvPr>
            <p:ph/>
          </p:nvPr>
        </p:nvSpPr>
        <p:spPr>
          <a:xfrm>
            <a:off x="3995936" y="1484784"/>
            <a:ext cx="5040560" cy="4968552"/>
          </a:xfrm>
          <a:noFill/>
        </p:spPr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Дошкольное учреждение укомплектовано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педагогами согласно штатному расписанию.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Работу с детьми ведут 12 педагогов.</a:t>
            </a:r>
          </a:p>
          <a:p>
            <a:pPr>
              <a:spcBef>
                <a:spcPts val="0"/>
              </a:spcBef>
              <a:buNone/>
            </a:pPr>
            <a:r>
              <a:rPr lang="ru-RU" sz="1600" b="1" dirty="0">
                <a:solidFill>
                  <a:srgbClr val="70002D"/>
                </a:solidFill>
                <a:effectLst/>
                <a:latin typeface="Times New Roman" pitchFamily="18" charset="0"/>
              </a:rPr>
              <a:t>Все педагоги имеют соответствующее </a:t>
            </a:r>
          </a:p>
          <a:p>
            <a:pPr>
              <a:spcBef>
                <a:spcPts val="0"/>
              </a:spcBef>
              <a:buNone/>
            </a:pPr>
            <a:r>
              <a:rPr lang="ru-RU" sz="1600" b="1" dirty="0">
                <a:solidFill>
                  <a:srgbClr val="70002D"/>
                </a:solidFill>
                <a:effectLst/>
                <a:latin typeface="Times New Roman" pitchFamily="18" charset="0"/>
              </a:rPr>
              <a:t>о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бразование и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своевременно проходят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курсовую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подготовку на базе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Казанского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института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развитии образования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повышения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квалификации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и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на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базе И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нститута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экономики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, управления и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Times New Roman"/>
              </a:rPr>
              <a:t>права (г.Казань).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endParaRPr lang="ru-RU" sz="1600" b="1" dirty="0" smtClean="0">
              <a:solidFill>
                <a:srgbClr val="70002D"/>
              </a:solidFill>
              <a:effectLst/>
              <a:latin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Высшее образование – 50 % (6 чел)</a:t>
            </a:r>
          </a:p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Среднее специальное - 50% (6 чел)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b="1" dirty="0" smtClean="0">
              <a:solidFill>
                <a:srgbClr val="70002D"/>
              </a:solidFill>
              <a:effectLst/>
              <a:latin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В настоящее время получают высшее образование – 25% (3 чел)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b="1" dirty="0" smtClean="0">
              <a:solidFill>
                <a:srgbClr val="70002D"/>
              </a:solidFill>
              <a:effectLst/>
              <a:latin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Уровень квалификации педагогов: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Первая кв. категория – 25% (3 чел.)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Соответствие занимаемой должности – 75% ( 9 чел.)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9036050" cy="4318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Организационно-педагогическая</a:t>
            </a:r>
            <a:r>
              <a:rPr lang="ru-RU" sz="2800" dirty="0" smtClean="0">
                <a:solidFill>
                  <a:srgbClr val="70002D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деятельность</a:t>
            </a:r>
          </a:p>
        </p:txBody>
      </p:sp>
      <p:sp>
        <p:nvSpPr>
          <p:cNvPr id="3" name="Заголовок 1"/>
          <p:cNvSpPr>
            <a:spLocks/>
          </p:cNvSpPr>
          <p:nvPr/>
        </p:nvSpPr>
        <p:spPr bwMode="auto">
          <a:xfrm>
            <a:off x="642910" y="857232"/>
            <a:ext cx="77724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70002D"/>
                </a:solidFill>
                <a:latin typeface="Tahoma" pitchFamily="34" charset="0"/>
              </a:rPr>
              <a:t>Кадровое обеспечение</a:t>
            </a: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214282" y="1428736"/>
          <a:ext cx="3500462" cy="235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Object 3"/>
          <p:cNvGraphicFramePr>
            <a:graphicFrameLocks/>
          </p:cNvGraphicFramePr>
          <p:nvPr/>
        </p:nvGraphicFramePr>
        <p:xfrm>
          <a:off x="214282" y="3929066"/>
          <a:ext cx="3500462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76250"/>
            <a:ext cx="7772400" cy="45085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C3300"/>
                </a:solidFill>
                <a:effectLst/>
              </a:rPr>
              <a:t>Организация образовательной работы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57620" y="1117571"/>
            <a:ext cx="5106867" cy="5311825"/>
          </a:xfrm>
          <a:noFill/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Педагогический коллектив детского сада работает по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cs typeface="Times New Roman"/>
              </a:rPr>
              <a:t>о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сновной общеобразовательной программе МБДОУ №22, разработанной на  основе ООП ДО «От рождения до школы»</a:t>
            </a:r>
            <a:r>
              <a:rPr lang="ru-RU" sz="1600" dirty="0">
                <a:effectLst/>
                <a:latin typeface="Times New Roman"/>
                <a:ea typeface="Century Gothic"/>
              </a:rPr>
              <a:t>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</a:rPr>
              <a:t>под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</a:rPr>
              <a:t>ред. Н.Е. </a:t>
            </a:r>
            <a:r>
              <a:rPr lang="ru-RU" sz="1600" b="1" dirty="0" err="1">
                <a:solidFill>
                  <a:srgbClr val="70002D"/>
                </a:solidFill>
                <a:effectLst/>
                <a:latin typeface="Times New Roman"/>
                <a:ea typeface="Century Gothic"/>
              </a:rPr>
              <a:t>Вераксы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</a:rPr>
              <a:t>, Т.С.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</a:rPr>
              <a:t>Комаровой,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</a:rPr>
              <a:t>М.А.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</a:rPr>
              <a:t>Васильевой, которая </a:t>
            </a:r>
            <a:r>
              <a:rPr lang="ru-RU" sz="1600" dirty="0" smtClean="0">
                <a:effectLst/>
                <a:latin typeface="Times New Roman"/>
                <a:ea typeface="Century Gothic"/>
              </a:rPr>
              <a:t>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обеспечивает разностороннее развитие детей в возрасте от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1,5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до 7 лет с учетом их возрастных и индивидуальных особенностей по основным </a:t>
            </a: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направлениям: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 - физическому развитию,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- социально-коммуникативному,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- познавательному развитию;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latin typeface="Times New Roman"/>
                <a:ea typeface="Century Gothic"/>
                <a:cs typeface="Times New Roman"/>
              </a:rPr>
              <a:t>- речевому развитию;</a:t>
            </a:r>
            <a:endParaRPr lang="ru-RU" sz="1600" b="1" dirty="0" smtClean="0">
              <a:solidFill>
                <a:srgbClr val="70002D"/>
              </a:solidFill>
              <a:effectLst/>
              <a:latin typeface="Times New Roman"/>
              <a:ea typeface="Century Gothic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- художественно-эстетическому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. </a:t>
            </a:r>
            <a:endParaRPr lang="ru-RU" sz="1600" b="1" dirty="0" smtClean="0">
              <a:solidFill>
                <a:srgbClr val="70002D"/>
              </a:solidFill>
              <a:effectLst/>
              <a:latin typeface="Times New Roman"/>
              <a:ea typeface="Century Gothic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600" b="1" dirty="0" smtClean="0">
              <a:solidFill>
                <a:srgbClr val="70002D"/>
              </a:solidFill>
              <a:effectLst/>
              <a:latin typeface="Times New Roman"/>
              <a:ea typeface="Century Gothic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Программа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направлена на формирование общей культуры, сохранение и укрепление здоровья детей дошкольного возраста. </a:t>
            </a:r>
            <a:endParaRPr lang="ru-RU" sz="1600" b="1" dirty="0" smtClean="0">
              <a:solidFill>
                <a:srgbClr val="70002D"/>
              </a:solidFill>
              <a:effectLst/>
              <a:latin typeface="Times New Roman"/>
              <a:ea typeface="Century Gothic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600" b="1" dirty="0">
              <a:solidFill>
                <a:srgbClr val="70002D"/>
              </a:solidFill>
              <a:effectLst/>
              <a:latin typeface="Times New Roman"/>
              <a:ea typeface="Century Gothic"/>
              <a:cs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Программа </a:t>
            </a:r>
            <a:r>
              <a:rPr lang="ru-RU" sz="1600" b="1" dirty="0">
                <a:solidFill>
                  <a:srgbClr val="70002D"/>
                </a:solidFill>
                <a:effectLst/>
                <a:latin typeface="Times New Roman"/>
                <a:ea typeface="Century Gothic"/>
                <a:cs typeface="Times New Roman"/>
              </a:rPr>
              <a:t>обеспечивает предоставление равных стартовых возможностей для обучения детей, достижение воспитанниками готовности к школе.</a:t>
            </a:r>
            <a:endParaRPr lang="ru-RU" sz="1600" b="1" dirty="0">
              <a:solidFill>
                <a:srgbClr val="70002D"/>
              </a:solidFill>
              <a:effectLst/>
              <a:latin typeface="Century Gothic"/>
              <a:ea typeface="Century Gothic"/>
              <a:cs typeface="Times New Roman"/>
            </a:endParaRPr>
          </a:p>
          <a:p>
            <a:pPr>
              <a:lnSpc>
                <a:spcPct val="80000"/>
              </a:lnSpc>
            </a:pPr>
            <a:endParaRPr lang="ru-RU" sz="1600" dirty="0" smtClean="0">
              <a:solidFill>
                <a:srgbClr val="70002D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" name="Рисунок 7" descr="D:\ФОТО МБДОУ №22\Фотоматериалы\Детский сад\CEP_5364_новый размер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857628"/>
            <a:ext cx="342902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D:\Виктор\Downloads\Малые\CEP_5374_новый размер.JPG"/>
          <p:cNvPicPr/>
          <p:nvPr/>
        </p:nvPicPr>
        <p:blipFill>
          <a:blip r:embed="rId3" cstate="print"/>
          <a:srcRect r="-42" b="-29"/>
          <a:stretch>
            <a:fillRect/>
          </a:stretch>
        </p:blipFill>
        <p:spPr bwMode="auto">
          <a:xfrm>
            <a:off x="357158" y="1357298"/>
            <a:ext cx="321471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76672"/>
            <a:ext cx="7772400" cy="45085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/>
              </a:rPr>
              <a:t>Реализация образовательных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1802" y="1285860"/>
            <a:ext cx="5832648" cy="489654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800" b="1" u="sng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Региональная программа</a:t>
            </a:r>
            <a:r>
              <a:rPr lang="ru-RU" sz="1800" b="1" u="sng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:</a:t>
            </a:r>
            <a:endParaRPr lang="ru-RU" sz="1800" b="1" u="sng" dirty="0">
              <a:solidFill>
                <a:srgbClr val="8E0039"/>
              </a:solidFill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800" b="1" dirty="0" smtClean="0">
              <a:solidFill>
                <a:srgbClr val="8E0039"/>
              </a:solidFill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 err="1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Шаехова</a:t>
            </a: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Р. К. 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Региональная программа дошкольного образования.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Төбәкнең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мәктәпкәчә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белем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бирү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программасы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. – РИЦ,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NewRomanPSMT"/>
              </a:rPr>
              <a:t>2012. </a:t>
            </a:r>
            <a:endParaRPr lang="ru-RU" sz="1800" b="1" dirty="0" smtClean="0">
              <a:solidFill>
                <a:srgbClr val="8E0039"/>
              </a:solidFill>
              <a:effectLst/>
              <a:latin typeface="Times New Roman"/>
              <a:ea typeface="TimesNewRomanPSMT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800" b="1" u="sng" dirty="0" smtClean="0">
              <a:solidFill>
                <a:srgbClr val="8E0039"/>
              </a:solidFill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u="sng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Парциальные </a:t>
            </a:r>
            <a:r>
              <a:rPr lang="ru-RU" sz="1800" b="1" u="sng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программы: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  </a:t>
            </a: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                                                       </a:t>
            </a:r>
            <a:endParaRPr lang="ru-RU" sz="1800" b="1" dirty="0">
              <a:solidFill>
                <a:srgbClr val="8E0039"/>
              </a:solidFill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«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Безопастность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» Р.Б. </a:t>
            </a:r>
            <a:r>
              <a:rPr lang="ru-RU" sz="1800" b="1" dirty="0" err="1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Стёркина</a:t>
            </a: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«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Программа экологического воспитания», </a:t>
            </a:r>
            <a:endParaRPr lang="ru-RU" sz="1800" b="1" dirty="0" smtClean="0">
              <a:solidFill>
                <a:srgbClr val="8E0039"/>
              </a:solidFill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С.П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. </a:t>
            </a: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Николаева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Дошкольная ступень программы «Школа 2100…» 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Математика, Л.Г.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Петерсон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, 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Р.Н.Бунеев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Е.В.Бунеева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, Т.Р. Кислова и др</a:t>
            </a: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«По дороге к азбуке»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А.А.Вахрушев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ru-RU" sz="1800" b="1" dirty="0" err="1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Е.Е.Кочемасова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  </a:t>
            </a:r>
            <a:endParaRPr lang="ru-RU" sz="1800" b="1" dirty="0" smtClean="0">
              <a:solidFill>
                <a:srgbClr val="8E0039"/>
              </a:solidFill>
              <a:effectLst/>
              <a:latin typeface="Times New Roman"/>
              <a:ea typeface="Times New Roman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«</a:t>
            </a:r>
            <a:r>
              <a:rPr lang="ru-RU" sz="1800" b="1" dirty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Здравствуй, мир</a:t>
            </a:r>
            <a:r>
              <a:rPr lang="ru-RU" sz="1800" b="1" dirty="0" smtClean="0">
                <a:solidFill>
                  <a:srgbClr val="8E0039"/>
                </a:solidFill>
                <a:effectLst/>
                <a:latin typeface="Times New Roman"/>
                <a:ea typeface="Times New Roman"/>
              </a:rPr>
              <a:t>!»</a:t>
            </a:r>
            <a:endParaRPr lang="ru-RU" sz="1800" b="1" dirty="0">
              <a:solidFill>
                <a:srgbClr val="8E0039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0" name="Рисунок 9" descr="D:\ФОТО МБДОУ №22\Фотоматериалы\Открытые занятия\PB184627.JPG"/>
          <p:cNvPicPr/>
          <p:nvPr/>
        </p:nvPicPr>
        <p:blipFill>
          <a:blip r:embed="rId2" cstate="print">
            <a:lum bright="10000"/>
          </a:blip>
          <a:srcRect r="-6" b="-9"/>
          <a:stretch>
            <a:fillRect/>
          </a:stretch>
        </p:blipFill>
        <p:spPr bwMode="auto">
          <a:xfrm>
            <a:off x="214282" y="1142984"/>
            <a:ext cx="27146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1" name="Рисунок 10" descr="D:\ФОТО МБДОУ №22\Фотоматериалы\Открытые занятия\PB184631.JPG"/>
          <p:cNvPicPr/>
          <p:nvPr/>
        </p:nvPicPr>
        <p:blipFill>
          <a:blip r:embed="rId3" cstate="print">
            <a:lum bright="10000"/>
          </a:blip>
          <a:srcRect r="37" b="-71"/>
          <a:stretch>
            <a:fillRect/>
          </a:stretch>
        </p:blipFill>
        <p:spPr bwMode="auto">
          <a:xfrm>
            <a:off x="142844" y="3714752"/>
            <a:ext cx="292895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499063838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1214422"/>
            <a:ext cx="5062542" cy="31432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2012 года внедрен в работу УМК по обучению детей двум государственным языкам : русскому и татарскому.  </a:t>
            </a:r>
          </a:p>
          <a:p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УМК предусматривает совместную работу с детьми педагогов и родителей в различных видах деятельности, и в семье.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 детей в тетрадях совместно с воспитателями и родителями.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Демонстрационный и раздаточный материал к занятиям.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выходе из детского сада дети имеют словарный запас татарских слов в объеме 167 слов.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76250"/>
            <a:ext cx="7772400" cy="45085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C3300"/>
                </a:solidFill>
                <a:effectLst/>
              </a:rPr>
              <a:t>Обучение детей двум государственным языкам</a:t>
            </a:r>
          </a:p>
        </p:txBody>
      </p:sp>
      <p:pic>
        <p:nvPicPr>
          <p:cNvPr id="7" name="Рисунок 6" descr="G:\Фотоматериалы\Конкурс родительских уголков\PB144600.JPG"/>
          <p:cNvPicPr/>
          <p:nvPr/>
        </p:nvPicPr>
        <p:blipFill>
          <a:blip r:embed="rId2" cstate="print"/>
          <a:srcRect r="-58" b="89"/>
          <a:stretch>
            <a:fillRect/>
          </a:stretch>
        </p:blipFill>
        <p:spPr bwMode="auto">
          <a:xfrm>
            <a:off x="142844" y="4143380"/>
            <a:ext cx="357190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Рисунок 7" descr="D:\Виктор\Downloads\Малые\CEP_5359_новый размер.JPG"/>
          <p:cNvPicPr/>
          <p:nvPr/>
        </p:nvPicPr>
        <p:blipFill>
          <a:blip r:embed="rId3" cstate="print"/>
          <a:srcRect r="-63" b="-15"/>
          <a:stretch>
            <a:fillRect/>
          </a:stretch>
        </p:blipFill>
        <p:spPr bwMode="auto">
          <a:xfrm>
            <a:off x="428596" y="1500174"/>
            <a:ext cx="307183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143372" y="550070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Русскоязычные воспитатели  в 2014 году прошли обучение в  </a:t>
            </a:r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онлайн-школе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теле» по обучению татарскому языку.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2400" cy="73955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Инновационная деятельность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500174"/>
            <a:ext cx="4572032" cy="4447396"/>
          </a:xfrm>
        </p:spPr>
        <p:txBody>
          <a:bodyPr>
            <a:normAutofit lnSpcReduction="10000"/>
          </a:bodyPr>
          <a:lstStyle/>
          <a:p>
            <a:pPr lvl="0" algn="just">
              <a:spcBef>
                <a:spcPts val="0"/>
              </a:spcBef>
              <a:spcAft>
                <a:spcPts val="0"/>
              </a:spcAft>
              <a:buClr>
                <a:srgbClr val="CC99FF"/>
              </a:buClr>
            </a:pPr>
            <a:endParaRPr lang="ru-RU" sz="1600" b="1" dirty="0" smtClean="0">
              <a:solidFill>
                <a:srgbClr val="70002D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Инновационная деятельность – процесс, который развивается по определенным этапам и позволяет учреждению перейти на более качественную ступень развития при создании, разработке, освоении, </a:t>
            </a:r>
            <a:r>
              <a:rPr lang="ru-RU" sz="15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использова-нию</a:t>
            </a:r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распространению новшеств (новых методов, методик, технологий, программ). </a:t>
            </a:r>
            <a:endParaRPr lang="ru-RU" sz="15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>
                <a:srgbClr val="CC99FF"/>
              </a:buClr>
            </a:pPr>
            <a:endParaRPr lang="ru-RU" sz="1500" b="1" dirty="0" smtClean="0">
              <a:solidFill>
                <a:schemeClr val="accent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>
                <a:srgbClr val="CC99FF"/>
              </a:buClr>
            </a:pPr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  2014 </a:t>
            </a:r>
            <a:r>
              <a:rPr lang="ru-RU" sz="15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году  работа велась </a:t>
            </a:r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 изучению и внедрению  Федеральных государственных стандартов дошкольного образования. 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buClr>
                <a:srgbClr val="CC99FF"/>
              </a:buClr>
            </a:pPr>
            <a:endParaRPr lang="ru-RU" sz="1500" b="1" dirty="0" smtClean="0">
              <a:solidFill>
                <a:schemeClr val="accent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>
                <a:srgbClr val="CC99FF"/>
              </a:buClr>
            </a:pPr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едагоги  были вовлечены в инновационные процессы, касающиеся обновления содержания дошкольного образования, форм его реализации, методов и приемов преподнесения содержания детям.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buClr>
                <a:srgbClr val="CC99FF"/>
              </a:buClr>
            </a:pPr>
            <a:endParaRPr lang="ru-RU" sz="1500" dirty="0" smtClean="0">
              <a:solidFill>
                <a:schemeClr val="accent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>
                <a:srgbClr val="CC99FF"/>
              </a:buClr>
            </a:pPr>
            <a:endParaRPr lang="ru-RU" sz="1600" b="1" dirty="0">
              <a:solidFill>
                <a:srgbClr val="70002D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143380"/>
            <a:ext cx="3146425" cy="235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 descr="D:\ФОТО МБДОУ №22\сборник - 2014\101MSDCF\DSC00608.JPG"/>
          <p:cNvPicPr/>
          <p:nvPr/>
        </p:nvPicPr>
        <p:blipFill>
          <a:blip r:embed="rId3" cstate="print">
            <a:lum bright="20000"/>
          </a:blip>
          <a:srcRect r="-65" b="44"/>
          <a:stretch>
            <a:fillRect/>
          </a:stretch>
        </p:blipFill>
        <p:spPr bwMode="auto">
          <a:xfrm>
            <a:off x="714348" y="1428736"/>
            <a:ext cx="314327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668337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Результаты воспитательно-образовательной деятельности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>
          <a:xfrm>
            <a:off x="4644008" y="1844824"/>
            <a:ext cx="4248150" cy="3744415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6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	</a:t>
            </a:r>
            <a:r>
              <a:rPr lang="ru-RU" sz="18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Результативность образовательного процесса в ДОУ отслеживается для оценки уровня и качества развития ребенка дошкольного возраста. </a:t>
            </a:r>
          </a:p>
          <a:p>
            <a:pPr>
              <a:buFont typeface="Wingdings" pitchFamily="2" charset="2"/>
              <a:buNone/>
            </a:pPr>
            <a:r>
              <a:rPr lang="ru-RU" sz="18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ru-RU" sz="1800" b="1" dirty="0" smtClean="0">
                <a:solidFill>
                  <a:srgbClr val="70002D"/>
                </a:solidFill>
                <a:effectLst/>
                <a:latin typeface="Times New Roman" pitchFamily="18" charset="0"/>
              </a:rPr>
              <a:t>	Регулярный мониторинг уровня усвоения программного материала детьми ДОУ показывает положительную динамику на конец учебного года.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" name="Диаграмма 1"/>
          <p:cNvGraphicFramePr>
            <a:graphicFrameLocks/>
          </p:cNvGraphicFramePr>
          <p:nvPr/>
        </p:nvGraphicFramePr>
        <p:xfrm>
          <a:off x="285720" y="2071678"/>
          <a:ext cx="43924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C3300"/>
                </a:solidFill>
              </a:rPr>
              <a:t>Конкурсы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686800" cy="135732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Лучшая форма для повышения творческого мастерства педагогов - это конкурсы и выставки, в которых принимают активное участие воспитанники и родители. По итогам конкурсов самые активные и самые творческие педагоги, воспитанники и родители награждаются грамотами ДОУ.</a:t>
            </a:r>
          </a:p>
          <a:p>
            <a:endParaRPr lang="ru-RU" dirty="0"/>
          </a:p>
        </p:txBody>
      </p:sp>
      <p:pic>
        <p:nvPicPr>
          <p:cNvPr id="5" name="Рисунок 4" descr="D:\ФОТО МБДОУ №22\сборник - 2014\101MSDCF\DSC0037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70" y="2786059"/>
            <a:ext cx="2970219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Рисунок 9" descr="D:\ФОТО МБДОУ №22\сборник - 2014\101MSDCF\DSC00715.JPG"/>
          <p:cNvPicPr/>
          <p:nvPr/>
        </p:nvPicPr>
        <p:blipFill>
          <a:blip r:embed="rId3" cstate="print"/>
          <a:srcRect r="-28" b="-78"/>
          <a:stretch>
            <a:fillRect/>
          </a:stretch>
        </p:blipFill>
        <p:spPr bwMode="auto">
          <a:xfrm>
            <a:off x="2643174" y="3000372"/>
            <a:ext cx="3098579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 descr="D:\ФОТО МБДОУ №22\сборник - 2014\101MSDCF\DSC09587.JPG"/>
          <p:cNvPicPr/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500694" y="3214686"/>
            <a:ext cx="3530596" cy="2576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1434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C3300"/>
                </a:solidFill>
              </a:rPr>
              <a:t>Конкурс чтецов «Прощай, зимушка-зима»</a:t>
            </a:r>
            <a:endParaRPr lang="ru-RU" sz="2400" dirty="0">
              <a:solidFill>
                <a:srgbClr val="CC3300"/>
              </a:solidFill>
            </a:endParaRPr>
          </a:p>
        </p:txBody>
      </p:sp>
      <p:pic>
        <p:nvPicPr>
          <p:cNvPr id="48130" name="Picture 2" descr="D:\ФОТО МБДОУ №22\сборник - 2014\101MSDCF\DSC004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000372"/>
            <a:ext cx="4000527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D:\ФОТО МБДОУ №22\сборник - 2014\101MSDCF\DSC004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7" y="1643051"/>
            <a:ext cx="3857652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8" name="Picture 2" descr="http://bestgif.narod.ru/prazd/noviy-god-5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4857760"/>
            <a:ext cx="1452556" cy="1667535"/>
          </a:xfrm>
          <a:prstGeom prst="rect">
            <a:avLst/>
          </a:prstGeom>
          <a:noFill/>
        </p:spPr>
      </p:pic>
      <p:pic>
        <p:nvPicPr>
          <p:cNvPr id="6" name="Picture 2" descr="http://bestgif.narod.ru/prazd/noviy-god-5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142984"/>
            <a:ext cx="1452556" cy="1667535"/>
          </a:xfrm>
          <a:prstGeom prst="rect">
            <a:avLst/>
          </a:prstGeom>
          <a:noFill/>
        </p:spPr>
      </p:pic>
      <p:pic>
        <p:nvPicPr>
          <p:cNvPr id="8" name="Picture 2" descr="http://bestgif.narod.ru/prazd/noviy-god-5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928670"/>
            <a:ext cx="1452556" cy="16675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C3300"/>
                </a:solidFill>
              </a:rPr>
              <a:t>Конкурс поделок из природного материала </a:t>
            </a:r>
            <a:br>
              <a:rPr lang="ru-RU" sz="1800" b="1" dirty="0" smtClean="0">
                <a:solidFill>
                  <a:srgbClr val="CC3300"/>
                </a:solidFill>
              </a:rPr>
            </a:br>
            <a:r>
              <a:rPr lang="ru-RU" sz="1800" b="1" dirty="0" smtClean="0">
                <a:solidFill>
                  <a:srgbClr val="CC3300"/>
                </a:solidFill>
              </a:rPr>
              <a:t>«Осенние фантазии»</a:t>
            </a:r>
            <a:endParaRPr lang="ru-RU" sz="1800" b="1" dirty="0">
              <a:solidFill>
                <a:srgbClr val="CC3300"/>
              </a:solidFill>
            </a:endParaRPr>
          </a:p>
        </p:txBody>
      </p:sp>
      <p:pic>
        <p:nvPicPr>
          <p:cNvPr id="4" name="Содержимое 3" descr="G:\Фотоматериалы\Осенняя фантазия\PA174310.JPG"/>
          <p:cNvPicPr>
            <a:picLocks noGrp="1"/>
          </p:cNvPicPr>
          <p:nvPr>
            <p:ph idx="1"/>
          </p:nvPr>
        </p:nvPicPr>
        <p:blipFill>
          <a:blip r:embed="rId2" cstate="print"/>
          <a:srcRect r="12" b="14"/>
          <a:stretch>
            <a:fillRect/>
          </a:stretch>
        </p:blipFill>
        <p:spPr bwMode="auto">
          <a:xfrm>
            <a:off x="785786" y="1357298"/>
            <a:ext cx="3277693" cy="2293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071546"/>
            <a:ext cx="3298825" cy="24741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1000100" y="4071942"/>
            <a:ext cx="328614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5" cstate="print"/>
          <a:srcRect r="-39" b="-73"/>
          <a:stretch>
            <a:fillRect/>
          </a:stretch>
        </p:blipFill>
        <p:spPr bwMode="auto">
          <a:xfrm>
            <a:off x="5143504" y="4000504"/>
            <a:ext cx="3113145" cy="23286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720725"/>
          </a:xfrm>
          <a:noFill/>
        </p:spPr>
        <p:txBody>
          <a:bodyPr/>
          <a:lstStyle/>
          <a:p>
            <a:pPr algn="ctr">
              <a:buNone/>
              <a:defRPr/>
            </a:pPr>
            <a: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  <a:t/>
            </a:r>
            <a:b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CC3300"/>
                </a:solidFill>
                <a:effectLst/>
              </a:rPr>
              <a:t>Участие в конкурсах</a:t>
            </a:r>
          </a:p>
        </p:txBody>
      </p:sp>
      <p:pic>
        <p:nvPicPr>
          <p:cNvPr id="5" name="Рисунок 4" descr="G:\ФОТО МБДОУ №22\Радуга талантов-2014\DSC004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71678"/>
            <a:ext cx="3559174" cy="2990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71472" y="1071546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</a:rPr>
              <a:t>Смотр-конкурс среди педагогов ОУ  «Радуга талантов – 2014»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G:\ФОТО МБДОУ №22\Радуга талантов-2014\DSC004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786058"/>
            <a:ext cx="3714776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720725"/>
          </a:xfrm>
          <a:noFill/>
        </p:spPr>
        <p:txBody>
          <a:bodyPr/>
          <a:lstStyle/>
          <a:p>
            <a:pPr algn="ctr">
              <a:buNone/>
              <a:defRPr/>
            </a:pPr>
            <a: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  <a:t/>
            </a:r>
            <a:b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CC3300"/>
                </a:solidFill>
                <a:effectLst/>
              </a:rPr>
              <a:t>Участие в конкурсах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000108"/>
            <a:ext cx="8286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</a:rPr>
              <a:t>Всероссийский  конкурс  профессионального мастерства«Современный воспитатель– 2014»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Object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4488"/>
            <a:ext cx="3158750" cy="2229706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Object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571744"/>
            <a:ext cx="3084286" cy="2183033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Object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643314"/>
            <a:ext cx="3522051" cy="2488054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1857364"/>
            <a:ext cx="1571636" cy="1603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720725"/>
          </a:xfrm>
          <a:noFill/>
        </p:spPr>
        <p:txBody>
          <a:bodyPr/>
          <a:lstStyle/>
          <a:p>
            <a:pPr algn="ctr">
              <a:buNone/>
              <a:defRPr/>
            </a:pPr>
            <a: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  <a:t/>
            </a:r>
            <a:b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CC3300"/>
                </a:solidFill>
                <a:effectLst/>
              </a:rPr>
              <a:t>Участие в конкурсах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214422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</a:rPr>
              <a:t>Всероссийский фото конкурс  «Осенние фантазии»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142852"/>
            <a:ext cx="1187382" cy="1211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G:\Достижения педагогов\2014\Аксенова Н.Г.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071678"/>
            <a:ext cx="2672690" cy="3562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6085" name="Picture 5" descr="G:\Достижения педагогов\2014\Насыбуллина Ф.Р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143116"/>
            <a:ext cx="2572957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6086" name="Picture 6" descr="G:\Достижения педагогов\2014\Шакирова А.М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2143116"/>
            <a:ext cx="2720970" cy="36262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1"/>
            <a:ext cx="7772400" cy="454006"/>
          </a:xfrm>
          <a:noFill/>
        </p:spPr>
        <p:txBody>
          <a:bodyPr>
            <a:normAutofit fontScale="90000"/>
          </a:bodyPr>
          <a:lstStyle/>
          <a:p>
            <a:pPr algn="ctr">
              <a:buNone/>
              <a:defRPr/>
            </a:pPr>
            <a: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  <a:t/>
            </a:r>
            <a:br>
              <a:rPr lang="ru-RU" sz="1200" dirty="0" smtClean="0">
                <a:solidFill>
                  <a:srgbClr val="70002D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70002D"/>
                </a:solidFill>
                <a:effectLst/>
              </a:rPr>
              <a:t> </a:t>
            </a:r>
            <a:r>
              <a:rPr lang="ru-RU" sz="2800" b="1" dirty="0" smtClean="0">
                <a:solidFill>
                  <a:srgbClr val="CC3300"/>
                </a:solidFill>
                <a:effectLst/>
              </a:rPr>
              <a:t>Достижения воспитанников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407707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graphicFrame>
        <p:nvGraphicFramePr>
          <p:cNvPr id="14337" name="Object 1"/>
          <p:cNvGraphicFramePr>
            <a:graphicFrameLocks noChangeAspect="1"/>
          </p:cNvGraphicFramePr>
          <p:nvPr/>
        </p:nvGraphicFramePr>
        <p:xfrm>
          <a:off x="3929058" y="3000372"/>
          <a:ext cx="5010157" cy="3540432"/>
        </p:xfrm>
        <a:graphic>
          <a:graphicData uri="http://schemas.openxmlformats.org/presentationml/2006/ole">
            <p:oleObj spid="_x0000_s14337" name="Acrobat Document" r:id="rId3" imgW="10688040" imgH="7550280" progId="AcroExch.Document.11">
              <p:embed/>
            </p:oleObj>
          </a:graphicData>
        </a:graphic>
      </p:graphicFrame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285720" y="1643050"/>
          <a:ext cx="4367215" cy="3086096"/>
        </p:xfrm>
        <a:graphic>
          <a:graphicData uri="http://schemas.openxmlformats.org/presentationml/2006/ole">
            <p:oleObj spid="_x0000_s14338" name="Acrobat Document" r:id="rId4" imgW="10688040" imgH="7550280" progId="AcroExch.Document.11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714876" y="1428736"/>
            <a:ext cx="44291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kern="0" dirty="0" smtClean="0">
                <a:solidFill>
                  <a:srgbClr val="C00000"/>
                </a:solidFill>
                <a:latin typeface="Times New Roman" pitchFamily="18" charset="0"/>
              </a:rPr>
              <a:t>III </a:t>
            </a:r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</a:rPr>
              <a:t>Всероссийский  конкурс  творческих работ </a:t>
            </a:r>
          </a:p>
          <a:p>
            <a:pPr algn="ctr"/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</a:rPr>
              <a:t>«Мир, в котором я живу!»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CC3300"/>
                </a:solidFill>
              </a:rPr>
              <a:t>Муниципальный конкурс чтецов</a:t>
            </a:r>
            <a:br>
              <a:rPr lang="ru-RU" sz="2000" dirty="0" smtClean="0">
                <a:solidFill>
                  <a:srgbClr val="CC3300"/>
                </a:solidFill>
              </a:rPr>
            </a:br>
            <a:r>
              <a:rPr lang="ru-RU" sz="2000" dirty="0" smtClean="0">
                <a:solidFill>
                  <a:srgbClr val="CC3300"/>
                </a:solidFill>
              </a:rPr>
              <a:t> «Весна победы»</a:t>
            </a:r>
            <a:endParaRPr lang="ru-RU" sz="2000" dirty="0">
              <a:solidFill>
                <a:srgbClr val="CC33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571612"/>
            <a:ext cx="3199654" cy="4525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9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i002.radikal.ru/1012/02/7f9c5bf5080b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71480"/>
            <a:ext cx="228601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g-fotki.yandex.ru/get/4426/131624064.99/0_74ef4_be6ca67_L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86190"/>
            <a:ext cx="258207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g-fotki.yandex.ru/get/4426/131624064.99/0_74ef4_be6ca67_L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714356"/>
            <a:ext cx="258207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i002.radikal.ru/1012/02/7f9c5bf5080b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429000"/>
            <a:ext cx="2286016" cy="279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CC3300"/>
                </a:solidFill>
              </a:rPr>
              <a:t>Конкурс «Детско-юношеского творчества </a:t>
            </a:r>
            <a:br>
              <a:rPr lang="ru-RU" sz="2000" dirty="0" smtClean="0">
                <a:solidFill>
                  <a:srgbClr val="CC3300"/>
                </a:solidFill>
              </a:rPr>
            </a:br>
            <a:r>
              <a:rPr lang="ru-RU" sz="2000" dirty="0" smtClean="0">
                <a:solidFill>
                  <a:srgbClr val="CC3300"/>
                </a:solidFill>
              </a:rPr>
              <a:t>по пожарной безопасности»</a:t>
            </a:r>
            <a:endParaRPr lang="ru-RU" sz="2000" dirty="0">
              <a:solidFill>
                <a:srgbClr val="CC3300"/>
              </a:solidFill>
            </a:endParaRPr>
          </a:p>
        </p:txBody>
      </p:sp>
      <p:pic>
        <p:nvPicPr>
          <p:cNvPr id="5" name="Рисунок 4" descr="G:\Достижения воспитанников\2014\Пожарная безопасность\Шамсутдинов Артем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2682875" cy="3763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Достижения воспитанников\2014\Пожарная безопасность\Грамота Моисеева Ангелина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929066"/>
            <a:ext cx="1899787" cy="2600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G:\Достижения воспитанников\2014\Пожарная безопасность\Грамота Куличкова Даша.tif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3929066"/>
            <a:ext cx="1822611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G:\Достижения воспитанников\2014\Пожарная безопасность\Грамота Султанмаликов Амаль.tif"/>
          <p:cNvPicPr>
            <a:picLocks noChangeAspect="1" noChangeArrowheads="1"/>
          </p:cNvPicPr>
          <p:nvPr/>
        </p:nvPicPr>
        <p:blipFill>
          <a:blip r:embed="rId5" cstate="print"/>
          <a:srcRect r="42" b="31"/>
          <a:stretch>
            <a:fillRect/>
          </a:stretch>
        </p:blipFill>
        <p:spPr bwMode="auto">
          <a:xfrm>
            <a:off x="6715140" y="3929066"/>
            <a:ext cx="1857388" cy="2643206"/>
          </a:xfrm>
          <a:prstGeom prst="rect">
            <a:avLst/>
          </a:prstGeom>
          <a:noFill/>
        </p:spPr>
      </p:pic>
      <p:pic>
        <p:nvPicPr>
          <p:cNvPr id="7" name="Рисунок 6" descr="G:\Достижения воспитанников\2014\Пожарная безопасность\SDC11410.JPG"/>
          <p:cNvPicPr/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4214810" y="1285860"/>
            <a:ext cx="3643338" cy="258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143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C3300"/>
                </a:solidFill>
              </a:rPr>
              <a:t>Парад колясок</a:t>
            </a:r>
            <a:endParaRPr lang="ru-RU" sz="2400" b="1" dirty="0">
              <a:solidFill>
                <a:srgbClr val="CC3300"/>
              </a:solidFill>
            </a:endParaRPr>
          </a:p>
        </p:txBody>
      </p:sp>
      <p:pic>
        <p:nvPicPr>
          <p:cNvPr id="49154" name="Picture 2" descr="G:\Фотоматериалы\Парад колясок\Фото24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928670"/>
            <a:ext cx="3286148" cy="2464611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929058" y="1500174"/>
            <a:ext cx="4419600" cy="16430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Воспитанники первой младшей группы Семенов Василий и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Вазыхова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Самира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вместе с родителями  приняли участие в конкурсе «Парад колясок»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:\Documents\Заведующий\Достижения воспитанников\Грамота - 00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000504"/>
            <a:ext cx="371477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Documents\Заведующий\Достижения воспитанников\грамота - 00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214818"/>
            <a:ext cx="3535615" cy="2404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701088" cy="595313"/>
          </a:xfrm>
        </p:spPr>
        <p:txBody>
          <a:bodyPr/>
          <a:lstStyle/>
          <a:p>
            <a:pPr algn="ctr">
              <a:defRPr/>
            </a:pPr>
            <a:r>
              <a:rPr lang="ru-RU" sz="2800" dirty="0" smtClean="0">
                <a:solidFill>
                  <a:srgbClr val="70002D"/>
                </a:solidFill>
              </a:rPr>
              <a:t>Социальная активность и партнерство ДОУ</a:t>
            </a: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7998023" cy="475282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Детский сад активно взаимодействует и укрепляет связи с другими образовательными учреждениями и общественными организациями:  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МБОУ СОШ №4 ЗМР РТ;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музыкальной школой; 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центральной городской детской библиотекой;	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ДЮСШ; 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ГИБДД;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детской поликлиникой;</a:t>
            </a:r>
          </a:p>
          <a:p>
            <a:r>
              <a:rPr lang="ru-RU" sz="2000" b="1" dirty="0" err="1" smtClean="0">
                <a:solidFill>
                  <a:srgbClr val="C00000"/>
                </a:solidFill>
                <a:effectLst/>
                <a:latin typeface="Times New Roman" pitchFamily="18" charset="0"/>
              </a:rPr>
              <a:t>ИЭУиП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; </a:t>
            </a:r>
          </a:p>
          <a:p>
            <a:r>
              <a:rPr lang="ru-RU" sz="2000" b="1" dirty="0" err="1" smtClean="0">
                <a:solidFill>
                  <a:srgbClr val="C00000"/>
                </a:solidFill>
                <a:effectLst/>
                <a:latin typeface="Times New Roman" pitchFamily="18" charset="0"/>
              </a:rPr>
              <a:t>Зеленодольским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 музеем народного творчества и этнографии;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</a:rPr>
              <a:t>родителями воспитанников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468313" y="476250"/>
            <a:ext cx="78501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C3300"/>
                </a:solidFill>
                <a:latin typeface="Times New Roman" pitchFamily="18" charset="0"/>
              </a:rPr>
              <a:t>Организация предметно-образовательной среды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CC3300"/>
                </a:solidFill>
                <a:latin typeface="Times New Roman" pitchFamily="18" charset="0"/>
              </a:rPr>
              <a:t>и материально-технического оснащения </a:t>
            </a:r>
            <a:r>
              <a:rPr lang="ru-RU" sz="2400" b="1" dirty="0" smtClean="0">
                <a:solidFill>
                  <a:srgbClr val="CC3300"/>
                </a:solidFill>
                <a:latin typeface="Times New Roman" pitchFamily="18" charset="0"/>
              </a:rPr>
              <a:t>ДОУ</a:t>
            </a:r>
          </a:p>
          <a:p>
            <a:pPr algn="ctr">
              <a:defRPr/>
            </a:pPr>
            <a:endParaRPr lang="ru-RU" sz="2400" dirty="0">
              <a:solidFill>
                <a:srgbClr val="8E003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771" name="Rectangle 9"/>
          <p:cNvSpPr>
            <a:spLocks noChangeArrowheads="1"/>
          </p:cNvSpPr>
          <p:nvPr/>
        </p:nvSpPr>
        <p:spPr bwMode="auto">
          <a:xfrm>
            <a:off x="468313" y="1557338"/>
            <a:ext cx="83153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85800" indent="-685800"/>
            <a:endParaRPr lang="ru-RU" sz="1400" b="1">
              <a:solidFill>
                <a:srgbClr val="70002D"/>
              </a:solidFill>
              <a:latin typeface="Times New Roman" pitchFamily="18" charset="0"/>
            </a:endParaRPr>
          </a:p>
          <a:p>
            <a:pPr marL="685800" indent="-685800"/>
            <a:endParaRPr lang="ru-RU" sz="1600" b="1">
              <a:solidFill>
                <a:srgbClr val="70002D"/>
              </a:solidFill>
              <a:latin typeface="Times New Roman" pitchFamily="18" charset="0"/>
            </a:endParaRPr>
          </a:p>
        </p:txBody>
      </p:sp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142845" y="1500172"/>
            <a:ext cx="4286279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endParaRPr lang="ru-RU" sz="1400" b="1" dirty="0" smtClean="0">
              <a:solidFill>
                <a:srgbClr val="70002D"/>
              </a:solidFill>
              <a:latin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ru-RU" sz="2000" b="1" dirty="0" smtClean="0">
                <a:solidFill>
                  <a:srgbClr val="70002D"/>
                </a:solidFill>
                <a:latin typeface="Times New Roman" pitchFamily="18" charset="0"/>
              </a:rPr>
              <a:t>В 2014 </a:t>
            </a:r>
            <a:r>
              <a:rPr lang="ru-RU" sz="2000" b="1" dirty="0">
                <a:solidFill>
                  <a:srgbClr val="70002D"/>
                </a:solidFill>
                <a:latin typeface="Times New Roman" pitchFamily="18" charset="0"/>
              </a:rPr>
              <a:t>году произведены следующие работы:</a:t>
            </a:r>
          </a:p>
          <a:p>
            <a:pPr>
              <a:tabLst>
                <a:tab pos="457200" algn="l"/>
              </a:tabLst>
            </a:pPr>
            <a:endParaRPr lang="ru-RU" sz="2000" dirty="0" smtClean="0">
              <a:solidFill>
                <a:srgbClr val="70002D"/>
              </a:solidFill>
              <a:latin typeface="Times New Roman" pitchFamily="18" charset="0"/>
            </a:endParaRPr>
          </a:p>
          <a:p>
            <a:pPr>
              <a:tabLst>
                <a:tab pos="457200" algn="l"/>
              </a:tabLst>
            </a:pPr>
            <a:r>
              <a:rPr lang="ru-RU" sz="2000" dirty="0" smtClean="0">
                <a:solidFill>
                  <a:srgbClr val="70002D"/>
                </a:solidFill>
                <a:latin typeface="Times New Roman" pitchFamily="18" charset="0"/>
              </a:rPr>
              <a:t>Частичный косметический ремонт групп;</a:t>
            </a:r>
          </a:p>
          <a:p>
            <a:pPr>
              <a:tabLst>
                <a:tab pos="457200" algn="l"/>
              </a:tabLst>
            </a:pPr>
            <a:r>
              <a:rPr lang="ru-RU" sz="2000" dirty="0" smtClean="0">
                <a:solidFill>
                  <a:srgbClr val="70002D"/>
                </a:solidFill>
                <a:latin typeface="Times New Roman" pitchFamily="18" charset="0"/>
              </a:rPr>
              <a:t>Частичная замена труб холодного водоснабжения (группа №1,4, пищеблок, прачечная); </a:t>
            </a:r>
          </a:p>
          <a:p>
            <a:pPr>
              <a:tabLst>
                <a:tab pos="457200" algn="l"/>
              </a:tabLst>
            </a:pPr>
            <a:endParaRPr lang="ru-RU" sz="1400" dirty="0" smtClean="0">
              <a:solidFill>
                <a:srgbClr val="70002D"/>
              </a:solidFill>
              <a:latin typeface="Times New Roman" pitchFamily="18" charset="0"/>
            </a:endParaRPr>
          </a:p>
          <a:p>
            <a:pPr>
              <a:tabLst>
                <a:tab pos="457200" algn="l"/>
              </a:tabLst>
            </a:pPr>
            <a:endParaRPr lang="ru-RU" sz="1400" dirty="0" smtClean="0">
              <a:solidFill>
                <a:srgbClr val="70002D"/>
              </a:solidFill>
              <a:latin typeface="Times New Roman" pitchFamily="18" charset="0"/>
            </a:endParaRPr>
          </a:p>
        </p:txBody>
      </p:sp>
      <p:pic>
        <p:nvPicPr>
          <p:cNvPr id="5" name="Рисунок 4" descr="G:\DCIM\101MSDCF\DSC09874.JPG"/>
          <p:cNvPicPr/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143372" y="1928802"/>
            <a:ext cx="471490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</a:rPr>
              <a:t>Перекладка кирпичной кладки 4-х оконных проемов 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</a:rPr>
              <a:t> в спальных помещениях(Гр.№2, гр. №4)</a:t>
            </a:r>
            <a:br>
              <a:rPr lang="ru-RU" sz="1800" b="1" dirty="0" smtClean="0">
                <a:solidFill>
                  <a:srgbClr val="CC3300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</a:rPr>
              <a:t>ООО « </a:t>
            </a:r>
            <a:r>
              <a:rPr lang="ru-RU" sz="1800" b="1" dirty="0" err="1" smtClean="0">
                <a:solidFill>
                  <a:srgbClr val="CC3300"/>
                </a:solidFill>
                <a:latin typeface="Times New Roman" pitchFamily="18" charset="0"/>
              </a:rPr>
              <a:t>Ремонтстройсервис</a:t>
            </a:r>
            <a:r>
              <a:rPr lang="ru-RU" sz="1800" b="1" dirty="0" smtClean="0">
                <a:solidFill>
                  <a:srgbClr val="CC3300"/>
                </a:solidFill>
                <a:latin typeface="Times New Roman" pitchFamily="18" charset="0"/>
              </a:rPr>
              <a:t>»</a:t>
            </a:r>
            <a:r>
              <a:rPr lang="ru-RU" dirty="0" smtClean="0">
                <a:solidFill>
                  <a:srgbClr val="70002D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70002D"/>
                </a:solidFill>
                <a:latin typeface="Times New Roman" pitchFamily="18" charset="0"/>
              </a:rPr>
            </a:br>
            <a:endParaRPr lang="ru-RU" dirty="0"/>
          </a:p>
        </p:txBody>
      </p:sp>
      <p:pic>
        <p:nvPicPr>
          <p:cNvPr id="4" name="Рисунок 3" descr="D:\ФОТО МБДОУ №22\сборник - 2014\101MSDCF\DSC097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357298"/>
            <a:ext cx="350046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143380"/>
            <a:ext cx="350046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1357298"/>
            <a:ext cx="328614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9" name="Рисунок 8"/>
          <p:cNvPicPr/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857224" y="4143380"/>
            <a:ext cx="3429024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C3300"/>
                </a:solidFill>
              </a:rPr>
              <a:t>Строительство организованного водостока</a:t>
            </a:r>
            <a:br>
              <a:rPr lang="ru-RU" sz="2400" dirty="0" smtClean="0">
                <a:solidFill>
                  <a:srgbClr val="CC3300"/>
                </a:solidFill>
              </a:rPr>
            </a:br>
            <a:r>
              <a:rPr lang="ru-RU" sz="2400" dirty="0" smtClean="0">
                <a:solidFill>
                  <a:srgbClr val="CC3300"/>
                </a:solidFill>
              </a:rPr>
              <a:t>ООО «</a:t>
            </a:r>
            <a:r>
              <a:rPr lang="ru-RU" sz="2400" dirty="0" err="1" smtClean="0">
                <a:solidFill>
                  <a:srgbClr val="CC3300"/>
                </a:solidFill>
              </a:rPr>
              <a:t>Ремонстройсервис</a:t>
            </a:r>
            <a:r>
              <a:rPr lang="ru-RU" sz="2400" dirty="0" smtClean="0">
                <a:solidFill>
                  <a:srgbClr val="CC3300"/>
                </a:solidFill>
              </a:rPr>
              <a:t>»</a:t>
            </a:r>
            <a:endParaRPr lang="ru-RU" sz="2400" dirty="0">
              <a:solidFill>
                <a:srgbClr val="CC33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500166" y="1571612"/>
            <a:ext cx="5940425" cy="445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C3300"/>
                </a:solidFill>
              </a:rPr>
              <a:t>Частичный ремонт ограждения территории </a:t>
            </a:r>
            <a:br>
              <a:rPr lang="ru-RU" sz="2000" b="1" dirty="0" smtClean="0">
                <a:solidFill>
                  <a:srgbClr val="CC3300"/>
                </a:solidFill>
              </a:rPr>
            </a:br>
            <a:r>
              <a:rPr lang="ru-RU" sz="2000" b="1" dirty="0" smtClean="0">
                <a:solidFill>
                  <a:srgbClr val="CC3300"/>
                </a:solidFill>
              </a:rPr>
              <a:t>ООО «</a:t>
            </a:r>
            <a:r>
              <a:rPr lang="ru-RU" sz="2000" b="1" dirty="0" err="1" smtClean="0">
                <a:solidFill>
                  <a:srgbClr val="CC3300"/>
                </a:solidFill>
              </a:rPr>
              <a:t>Ремонтстройсервис</a:t>
            </a:r>
            <a:r>
              <a:rPr lang="ru-RU" sz="2000" b="1" dirty="0" smtClean="0">
                <a:solidFill>
                  <a:srgbClr val="CC3300"/>
                </a:solidFill>
              </a:rPr>
              <a:t>»</a:t>
            </a:r>
            <a:endParaRPr lang="ru-RU" sz="2000" b="1" dirty="0">
              <a:solidFill>
                <a:srgbClr val="CC33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r="-1" b="4"/>
          <a:stretch>
            <a:fillRect/>
          </a:stretch>
        </p:blipFill>
        <p:spPr bwMode="auto">
          <a:xfrm>
            <a:off x="1500166" y="1500174"/>
            <a:ext cx="590273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C3300"/>
                </a:solidFill>
              </a:rPr>
              <a:t>Спонсор ООО «Диез» г. Казань</a:t>
            </a:r>
            <a:br>
              <a:rPr lang="ru-RU" sz="2400" b="1" dirty="0" smtClean="0">
                <a:solidFill>
                  <a:srgbClr val="CC3300"/>
                </a:solidFill>
              </a:rPr>
            </a:br>
            <a:r>
              <a:rPr lang="ru-RU" sz="2400" b="1" dirty="0" smtClean="0">
                <a:solidFill>
                  <a:srgbClr val="CC3300"/>
                </a:solidFill>
              </a:rPr>
              <a:t>Установка  пластиковых  окон</a:t>
            </a:r>
            <a:br>
              <a:rPr lang="ru-RU" sz="2400" b="1" dirty="0" smtClean="0">
                <a:solidFill>
                  <a:srgbClr val="CC3300"/>
                </a:solidFill>
              </a:rPr>
            </a:br>
            <a:endParaRPr lang="ru-RU" sz="2400" b="1" dirty="0">
              <a:solidFill>
                <a:srgbClr val="CC3300"/>
              </a:solidFill>
            </a:endParaRPr>
          </a:p>
        </p:txBody>
      </p:sp>
      <p:pic>
        <p:nvPicPr>
          <p:cNvPr id="3074" name="Picture 2" descr="D:\ФОТО МБДОУ №22\сборник - 2014\101MSDCF\DSC097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29124" y="3500438"/>
            <a:ext cx="4095778" cy="307183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" name="Рисунок 4" descr="D:\ФОТО МБДОУ №22\сборник - 2014\101MSDCF\DSC09823.JPG"/>
          <p:cNvPicPr/>
          <p:nvPr/>
        </p:nvPicPr>
        <p:blipFill>
          <a:blip r:embed="rId3" cstate="print"/>
          <a:srcRect r="-31" b="58"/>
          <a:stretch>
            <a:fillRect/>
          </a:stretch>
        </p:blipFill>
        <p:spPr bwMode="auto">
          <a:xfrm>
            <a:off x="214282" y="3786190"/>
            <a:ext cx="421484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643438" y="1285860"/>
            <a:ext cx="4071966" cy="1659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rgbClr val="70002D"/>
                </a:solidFill>
                <a:effectLst/>
                <a:latin typeface="Times New Roman" pitchFamily="18" charset="0"/>
                <a:ea typeface="Century Gothic"/>
                <a:cs typeface="Times New Roman" pitchFamily="18" charset="0"/>
              </a:rPr>
              <a:t>Установка пластиковых окон во всех спальных помещениях детского сада и </a:t>
            </a:r>
            <a:r>
              <a:rPr lang="ru-RU" sz="1800" b="1" dirty="0" smtClean="0">
                <a:solidFill>
                  <a:srgbClr val="70002D"/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в групповом помещении ясельной группы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rgbClr val="70002D"/>
                </a:solidFill>
                <a:effectLst/>
                <a:latin typeface="Times New Roman" pitchFamily="18" charset="0"/>
                <a:ea typeface="Century Gothic"/>
                <a:cs typeface="Times New Roman" pitchFamily="18" charset="0"/>
              </a:rPr>
              <a:t>Всего </a:t>
            </a:r>
            <a:r>
              <a:rPr lang="ru-RU" sz="1800" b="1" dirty="0" smtClean="0">
                <a:solidFill>
                  <a:srgbClr val="70002D"/>
                </a:solidFill>
                <a:latin typeface="Times New Roman" pitchFamily="18" charset="0"/>
                <a:ea typeface="Century Gothic"/>
                <a:cs typeface="Times New Roman" pitchFamily="18" charset="0"/>
              </a:rPr>
              <a:t>15 штук.</a:t>
            </a:r>
            <a:endParaRPr lang="ru-RU" sz="1800" b="1" dirty="0">
              <a:solidFill>
                <a:srgbClr val="70002D"/>
              </a:solidFill>
              <a:effectLst/>
              <a:latin typeface="Times New Roman" pitchFamily="18" charset="0"/>
              <a:ea typeface="Century Gothic"/>
              <a:cs typeface="Times New Roman" pitchFamily="18" charset="0"/>
            </a:endParaRPr>
          </a:p>
        </p:txBody>
      </p:sp>
      <p:pic>
        <p:nvPicPr>
          <p:cNvPr id="6" name="Рисунок 5" descr="F:\ФОТО МБДОУ №22\Проблемные места МБДОУ №22\Замена окон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000108"/>
            <a:ext cx="3840192" cy="264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CC3300"/>
                </a:solidFill>
              </a:rPr>
              <a:t>Заливка </a:t>
            </a:r>
            <a:r>
              <a:rPr lang="ru-RU" sz="2800" dirty="0" err="1" smtClean="0">
                <a:solidFill>
                  <a:srgbClr val="CC3300"/>
                </a:solidFill>
              </a:rPr>
              <a:t>отмостков</a:t>
            </a:r>
            <a:r>
              <a:rPr lang="ru-RU" sz="2800" dirty="0" smtClean="0">
                <a:solidFill>
                  <a:srgbClr val="CC3300"/>
                </a:solidFill>
              </a:rPr>
              <a:t/>
            </a:r>
            <a:br>
              <a:rPr lang="ru-RU" sz="2800" dirty="0" smtClean="0">
                <a:solidFill>
                  <a:srgbClr val="CC3300"/>
                </a:solidFill>
              </a:rPr>
            </a:br>
            <a:r>
              <a:rPr lang="ru-RU" sz="2800" dirty="0" smtClean="0">
                <a:solidFill>
                  <a:srgbClr val="CC3300"/>
                </a:solidFill>
              </a:rPr>
              <a:t>ООО «АДС»</a:t>
            </a:r>
            <a:endParaRPr lang="ru-RU" sz="2800" dirty="0">
              <a:solidFill>
                <a:srgbClr val="CC3300"/>
              </a:solidFill>
            </a:endParaRPr>
          </a:p>
        </p:txBody>
      </p:sp>
      <p:pic>
        <p:nvPicPr>
          <p:cNvPr id="4098" name="Picture 2" descr="D:\ФОТО МБДОУ №22\сборник - 2014\101MSDCF\DSC097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857224" y="1142984"/>
            <a:ext cx="7143800" cy="535785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rgbClr val="CC3300"/>
                </a:solidFill>
              </a:rPr>
              <a:t>Установка малых </a:t>
            </a:r>
            <a:r>
              <a:rPr lang="ru-RU" sz="2000" dirty="0" err="1" smtClean="0">
                <a:solidFill>
                  <a:srgbClr val="CC3300"/>
                </a:solidFill>
              </a:rPr>
              <a:t>архитеуктурных</a:t>
            </a:r>
            <a:r>
              <a:rPr lang="ru-RU" sz="2000" dirty="0" smtClean="0">
                <a:solidFill>
                  <a:srgbClr val="CC3300"/>
                </a:solidFill>
              </a:rPr>
              <a:t> форм </a:t>
            </a:r>
            <a:br>
              <a:rPr lang="ru-RU" sz="2000" dirty="0" smtClean="0">
                <a:solidFill>
                  <a:srgbClr val="CC3300"/>
                </a:solidFill>
              </a:rPr>
            </a:br>
            <a:r>
              <a:rPr lang="ru-RU" sz="2000" dirty="0" smtClean="0">
                <a:solidFill>
                  <a:srgbClr val="CC3300"/>
                </a:solidFill>
              </a:rPr>
              <a:t>на детских прогулочных участках</a:t>
            </a:r>
            <a:br>
              <a:rPr lang="ru-RU" sz="2000" dirty="0" smtClean="0">
                <a:solidFill>
                  <a:srgbClr val="CC3300"/>
                </a:solidFill>
              </a:rPr>
            </a:br>
            <a:r>
              <a:rPr lang="ru-RU" sz="2000" dirty="0" smtClean="0">
                <a:solidFill>
                  <a:srgbClr val="CC3300"/>
                </a:solidFill>
              </a:rPr>
              <a:t>Спонсор «</a:t>
            </a:r>
            <a:r>
              <a:rPr lang="ru-RU" sz="2000" dirty="0" err="1" smtClean="0">
                <a:solidFill>
                  <a:srgbClr val="CC3300"/>
                </a:solidFill>
              </a:rPr>
              <a:t>ТехСТРОЙСЕРВИС</a:t>
            </a:r>
            <a:r>
              <a:rPr lang="ru-RU" sz="2000" dirty="0" smtClean="0">
                <a:solidFill>
                  <a:srgbClr val="CC3300"/>
                </a:solidFill>
              </a:rPr>
              <a:t>» </a:t>
            </a:r>
            <a:endParaRPr lang="ru-RU" sz="2000" dirty="0">
              <a:solidFill>
                <a:srgbClr val="CC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1142984"/>
            <a:ext cx="5848360" cy="35719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CC3300"/>
                </a:solidFill>
              </a:rPr>
              <a:t>Директор - Филиппова Елена Алексеевна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29124" y="1857364"/>
            <a:ext cx="342902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5" name="Рисунок 4"/>
          <p:cNvPicPr/>
          <p:nvPr/>
        </p:nvPicPr>
        <p:blipFill>
          <a:blip r:embed="rId3" cstate="print">
            <a:lum bright="20000"/>
          </a:blip>
          <a:srcRect r="-49"/>
          <a:stretch>
            <a:fillRect/>
          </a:stretch>
        </p:blipFill>
        <p:spPr bwMode="auto">
          <a:xfrm>
            <a:off x="1357290" y="2000240"/>
            <a:ext cx="271464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6" name="Рисунок 5"/>
          <p:cNvPicPr/>
          <p:nvPr/>
        </p:nvPicPr>
        <p:blipFill>
          <a:blip r:embed="rId4" cstate="print"/>
          <a:srcRect r="19" b="-9"/>
          <a:stretch>
            <a:fillRect/>
          </a:stretch>
        </p:blipFill>
        <p:spPr bwMode="auto">
          <a:xfrm>
            <a:off x="4500562" y="4214818"/>
            <a:ext cx="342902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C3300"/>
                </a:solidFill>
                <a:latin typeface="Times New Roman" pitchFamily="18" charset="0"/>
              </a:rPr>
              <a:t>Приобретены за счет бюджета  </a:t>
            </a:r>
            <a:br>
              <a:rPr lang="ru-RU" sz="2800" b="1" dirty="0" smtClean="0">
                <a:solidFill>
                  <a:srgbClr val="CC3300"/>
                </a:solidFill>
                <a:latin typeface="Times New Roman" pitchFamily="18" charset="0"/>
              </a:rPr>
            </a:br>
            <a:endParaRPr lang="ru-RU" sz="2800" b="1" dirty="0">
              <a:solidFill>
                <a:srgbClr val="CC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tabLst>
                <a:tab pos="457200" algn="l"/>
              </a:tabLst>
            </a:pPr>
            <a:r>
              <a:rPr lang="ru-RU" dirty="0" smtClean="0">
                <a:solidFill>
                  <a:srgbClr val="70002D"/>
                </a:solidFill>
                <a:latin typeface="Times New Roman" pitchFamily="18" charset="0"/>
              </a:rPr>
              <a:t>Детская посуда (тарелки, бокалы, столовые приборы)</a:t>
            </a:r>
          </a:p>
          <a:p>
            <a:pPr>
              <a:tabLst>
                <a:tab pos="457200" algn="l"/>
              </a:tabLst>
            </a:pPr>
            <a:r>
              <a:rPr lang="ru-RU" dirty="0" smtClean="0">
                <a:solidFill>
                  <a:srgbClr val="70002D"/>
                </a:solidFill>
                <a:latin typeface="Times New Roman" pitchFamily="18" charset="0"/>
              </a:rPr>
              <a:t>Кухонный инвентарь</a:t>
            </a:r>
          </a:p>
          <a:p>
            <a:pPr>
              <a:tabLst>
                <a:tab pos="457200" algn="l"/>
              </a:tabLst>
            </a:pPr>
            <a:r>
              <a:rPr lang="ru-RU" b="1" dirty="0" smtClean="0">
                <a:solidFill>
                  <a:srgbClr val="70002D"/>
                </a:solidFill>
                <a:latin typeface="Times New Roman" pitchFamily="18" charset="0"/>
              </a:rPr>
              <a:t>Ожидается поступление </a:t>
            </a:r>
          </a:p>
          <a:p>
            <a:pPr>
              <a:tabLst>
                <a:tab pos="457200" algn="l"/>
              </a:tabLst>
            </a:pPr>
            <a:r>
              <a:rPr lang="ru-RU" dirty="0" smtClean="0">
                <a:solidFill>
                  <a:srgbClr val="70002D"/>
                </a:solidFill>
                <a:latin typeface="Times New Roman" pitchFamily="18" charset="0"/>
              </a:rPr>
              <a:t>моющих средств, канцтоваров, </a:t>
            </a:r>
          </a:p>
          <a:p>
            <a:pPr>
              <a:tabLst>
                <a:tab pos="457200" algn="l"/>
              </a:tabLst>
            </a:pPr>
            <a:r>
              <a:rPr lang="ru-RU" dirty="0" smtClean="0">
                <a:solidFill>
                  <a:srgbClr val="70002D"/>
                </a:solidFill>
                <a:latin typeface="Times New Roman" pitchFamily="18" charset="0"/>
              </a:rPr>
              <a:t>мягкого инвентаря: комплекты постельного белья, матрацы, подушки, покрывало, полотенце.</a:t>
            </a:r>
          </a:p>
          <a:p>
            <a:pPr>
              <a:tabLst>
                <a:tab pos="457200" algn="l"/>
              </a:tabLst>
            </a:pPr>
            <a:r>
              <a:rPr lang="ru-RU" dirty="0" smtClean="0">
                <a:solidFill>
                  <a:srgbClr val="70002D"/>
                </a:solidFill>
                <a:latin typeface="Times New Roman" pitchFamily="18" charset="0"/>
              </a:rPr>
              <a:t>медикаментов.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C3300"/>
                </a:solidFill>
                <a:latin typeface="Times New Roman" pitchFamily="18" charset="0"/>
              </a:rPr>
              <a:t>В 2015 году планируется:</a:t>
            </a:r>
            <a:br>
              <a:rPr lang="ru-RU" b="1" dirty="0" smtClean="0">
                <a:solidFill>
                  <a:srgbClr val="CC3300"/>
                </a:solidFill>
                <a:latin typeface="Times New Roman" pitchFamily="18" charset="0"/>
              </a:rPr>
            </a:br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 lnSpcReduction="10000"/>
          </a:bodyPr>
          <a:lstStyle/>
          <a:p>
            <a:pPr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rgbClr val="CC3300"/>
                </a:solidFill>
                <a:latin typeface="Times New Roman" pitchFamily="18" charset="0"/>
              </a:rPr>
              <a:t>Капитальный ремонт системы водоснабжения и канализации;</a:t>
            </a: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rgbClr val="CC3300"/>
                </a:solidFill>
                <a:latin typeface="Times New Roman" pitchFamily="18" charset="0"/>
              </a:rPr>
              <a:t>Ремонт системы электроснабжения;</a:t>
            </a: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rgbClr val="CC3300"/>
                </a:solidFill>
                <a:latin typeface="Times New Roman" pitchFamily="18" charset="0"/>
              </a:rPr>
              <a:t>Капитальный ремонт прачечной;</a:t>
            </a: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rgbClr val="CC3300"/>
                </a:solidFill>
                <a:latin typeface="Times New Roman" pitchFamily="18" charset="0"/>
              </a:rPr>
              <a:t>Капитальный ремонт пищеблока.</a:t>
            </a:r>
          </a:p>
          <a:p>
            <a:pPr>
              <a:buFontTx/>
              <a:buChar char="•"/>
              <a:tabLst>
                <a:tab pos="457200" algn="l"/>
              </a:tabLst>
            </a:pPr>
            <a:endParaRPr lang="ru-RU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19864" cy="6857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Сайт МБДОУ №22 «Малыш»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429132"/>
            <a:ext cx="4714908" cy="179792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edu.tatar.ru / </a:t>
            </a:r>
            <a:r>
              <a:rPr lang="ru-RU" sz="2400" dirty="0" smtClean="0">
                <a:solidFill>
                  <a:srgbClr val="C00000"/>
                </a:solidFill>
              </a:rPr>
              <a:t>образовательные организации</a:t>
            </a:r>
            <a:r>
              <a:rPr lang="en-US" sz="2400" dirty="0" smtClean="0">
                <a:solidFill>
                  <a:srgbClr val="C00000"/>
                </a:solidFill>
              </a:rPr>
              <a:t>/</a:t>
            </a:r>
            <a:r>
              <a:rPr lang="ru-RU" sz="2400" dirty="0" smtClean="0">
                <a:solidFill>
                  <a:srgbClr val="C00000"/>
                </a:solidFill>
              </a:rPr>
              <a:t> район </a:t>
            </a:r>
            <a:r>
              <a:rPr lang="ru-RU" sz="2400" dirty="0" err="1" smtClean="0">
                <a:solidFill>
                  <a:srgbClr val="C00000"/>
                </a:solidFill>
              </a:rPr>
              <a:t>Зеленодольский</a:t>
            </a:r>
            <a:r>
              <a:rPr lang="en-US" sz="2400" dirty="0" smtClean="0">
                <a:solidFill>
                  <a:srgbClr val="C00000"/>
                </a:solidFill>
              </a:rPr>
              <a:t>/ </a:t>
            </a:r>
            <a:r>
              <a:rPr lang="ru-RU" sz="2400" dirty="0" smtClean="0">
                <a:solidFill>
                  <a:srgbClr val="C00000"/>
                </a:solidFill>
              </a:rPr>
              <a:t>Дошкольное образование</a:t>
            </a:r>
            <a:r>
              <a:rPr lang="en-US" sz="2400" dirty="0" smtClean="0">
                <a:solidFill>
                  <a:srgbClr val="C00000"/>
                </a:solidFill>
              </a:rPr>
              <a:t>/ </a:t>
            </a:r>
            <a:r>
              <a:rPr lang="ru-RU" sz="2400" dirty="0" smtClean="0">
                <a:solidFill>
                  <a:srgbClr val="C00000"/>
                </a:solidFill>
              </a:rPr>
              <a:t>МБДОУ «Детский сад </a:t>
            </a:r>
            <a:r>
              <a:rPr lang="ru-RU" sz="2400" dirty="0" err="1" smtClean="0">
                <a:solidFill>
                  <a:srgbClr val="C00000"/>
                </a:solidFill>
              </a:rPr>
              <a:t>общеразвивающего</a:t>
            </a:r>
            <a:r>
              <a:rPr lang="ru-RU" sz="2400" dirty="0" smtClean="0">
                <a:solidFill>
                  <a:srgbClr val="C00000"/>
                </a:solidFill>
              </a:rPr>
              <a:t> вида №22 «Малыш» ЗМР РТ</a:t>
            </a:r>
          </a:p>
          <a:p>
            <a:endParaRPr lang="ru-RU" sz="2400" dirty="0"/>
          </a:p>
        </p:txBody>
      </p:sp>
      <p:pic>
        <p:nvPicPr>
          <p:cNvPr id="5" name="Рисунок 4" descr="D:\Виктор\Pictures\сайт.png"/>
          <p:cNvPicPr/>
          <p:nvPr/>
        </p:nvPicPr>
        <p:blipFill>
          <a:blip r:embed="rId2" cstate="print"/>
          <a:srcRect r="-19" b="11"/>
          <a:stretch>
            <a:fillRect/>
          </a:stretch>
        </p:blipFill>
        <p:spPr bwMode="auto">
          <a:xfrm>
            <a:off x="5072066" y="1428736"/>
            <a:ext cx="357190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YandexDisk\Скриншоты\2014-11-23 20-39-46 Скриншот экрана.png"/>
          <p:cNvPicPr/>
          <p:nvPr/>
        </p:nvPicPr>
        <p:blipFill>
          <a:blip r:embed="rId3" cstate="print"/>
          <a:srcRect r="-17" b="-4"/>
          <a:stretch>
            <a:fillRect/>
          </a:stretch>
        </p:blipFill>
        <p:spPr bwMode="auto">
          <a:xfrm>
            <a:off x="1000100" y="1500174"/>
            <a:ext cx="3643316" cy="2762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43181"/>
            <a:ext cx="8686800" cy="2500331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  <a:defRPr/>
            </a:pPr>
            <a:endParaRPr lang="ru-RU" dirty="0" smtClean="0">
              <a:solidFill>
                <a:srgbClr val="96003D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rgbClr val="96003D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rgbClr val="96003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Пользователь\Desktop\Садик 22_малыш_эмблема.png"/>
          <p:cNvPicPr/>
          <p:nvPr/>
        </p:nvPicPr>
        <p:blipFill>
          <a:blip r:embed="rId2" cstate="print"/>
          <a:srcRect l="75729"/>
          <a:stretch>
            <a:fillRect/>
          </a:stretch>
        </p:blipFill>
        <p:spPr bwMode="auto">
          <a:xfrm>
            <a:off x="3929058" y="4357694"/>
            <a:ext cx="138069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http://ia-ia.clan.su/_pu/0/532706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643050"/>
            <a:ext cx="1885950" cy="1247775"/>
          </a:xfrm>
          <a:prstGeom prst="rect">
            <a:avLst/>
          </a:prstGeom>
          <a:noFill/>
        </p:spPr>
      </p:pic>
      <p:pic>
        <p:nvPicPr>
          <p:cNvPr id="6" name="Picture 2" descr="http://ia-ia.clan.su/_pu/0/532706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72778">
            <a:off x="3607591" y="709525"/>
            <a:ext cx="1885950" cy="1247775"/>
          </a:xfrm>
          <a:prstGeom prst="rect">
            <a:avLst/>
          </a:prstGeom>
          <a:noFill/>
        </p:spPr>
      </p:pic>
      <p:pic>
        <p:nvPicPr>
          <p:cNvPr id="7" name="Picture 2" descr="http://ia-ia.clan.su/_pu/0/532706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25674">
            <a:off x="6471742" y="1586687"/>
            <a:ext cx="1885950" cy="1247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4971</TotalTime>
  <Words>1542</Words>
  <Application>Microsoft Office PowerPoint</Application>
  <PresentationFormat>Экран (4:3)</PresentationFormat>
  <Paragraphs>245</Paragraphs>
  <Slides>40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Трек</vt:lpstr>
      <vt:lpstr>Acrobat Document</vt:lpstr>
      <vt:lpstr>Слайд 1</vt:lpstr>
      <vt:lpstr>Информационная справка</vt:lpstr>
      <vt:lpstr>Информационная справка</vt:lpstr>
      <vt:lpstr>Слайд 4</vt:lpstr>
      <vt:lpstr>Обеспечение безопасности</vt:lpstr>
      <vt:lpstr> Система управления ДОУ</vt:lpstr>
      <vt:lpstr>Организация питания</vt:lpstr>
      <vt:lpstr>Условия для осуществления образовательного процесса</vt:lpstr>
      <vt:lpstr>ДОУ оснащен детскими участками для каждой возрастной группы</vt:lpstr>
      <vt:lpstr>Слайд 10</vt:lpstr>
      <vt:lpstr>Предметно-развивающая среда групп включает разнообразные средства обучения, учитывает перспективы развития детей, их дифференцированные потребности, способствует развитию всесторонне-развитой личности</vt:lpstr>
      <vt:lpstr>Слайд 12</vt:lpstr>
      <vt:lpstr>Организационно-педагогическая деятельность</vt:lpstr>
      <vt:lpstr>Организация образовательной работы</vt:lpstr>
      <vt:lpstr>Реализация образовательных программ</vt:lpstr>
      <vt:lpstr>Обучение детей двум государственным языкам</vt:lpstr>
      <vt:lpstr>Инновационная деятельность</vt:lpstr>
      <vt:lpstr>Результаты воспитательно-образовательной деятельности</vt:lpstr>
      <vt:lpstr>Конкурсы </vt:lpstr>
      <vt:lpstr>Конкурс чтецов «Прощай, зимушка-зима»</vt:lpstr>
      <vt:lpstr>Конкурс поделок из природного материала  «Осенние фантазии»</vt:lpstr>
      <vt:lpstr> Участие в конкурсах</vt:lpstr>
      <vt:lpstr> Участие в конкурсах</vt:lpstr>
      <vt:lpstr> Участие в конкурсах</vt:lpstr>
      <vt:lpstr>  Достижения воспитанников</vt:lpstr>
      <vt:lpstr>Муниципальный конкурс чтецов  «Весна победы»</vt:lpstr>
      <vt:lpstr>Конкурс «Детско-юношеского творчества  по пожарной безопасности»</vt:lpstr>
      <vt:lpstr>Парад колясок</vt:lpstr>
      <vt:lpstr>Социальная активность и партнерство ДОУ</vt:lpstr>
      <vt:lpstr>Слайд 30</vt:lpstr>
      <vt:lpstr>Перекладка кирпичной кладки 4-х оконных проемов   в спальных помещениях(Гр.№2, гр. №4) ООО « Ремонтстройсервис» </vt:lpstr>
      <vt:lpstr>Строительство организованного водостока ООО «Ремонстройсервис»</vt:lpstr>
      <vt:lpstr>Частичный ремонт ограждения территории  ООО «Ремонтстройсервис»</vt:lpstr>
      <vt:lpstr>Спонсор ООО «Диез» г. Казань Установка  пластиковых  окон </vt:lpstr>
      <vt:lpstr>Заливка отмостков ООО «АДС»</vt:lpstr>
      <vt:lpstr>Установка малых архитеуктурных форм  на детских прогулочных участках Спонсор «ТехСТРОЙСЕРВИС» </vt:lpstr>
      <vt:lpstr>Приобретены за счет бюджета   </vt:lpstr>
      <vt:lpstr>В 2015 году планируется: </vt:lpstr>
      <vt:lpstr>Сайт МБДОУ №22 «Малыш»</vt:lpstr>
      <vt:lpstr>Слайд 40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DAndreev&amp;Yaponec</dc:creator>
  <cp:lastModifiedBy>User</cp:lastModifiedBy>
  <cp:revision>449</cp:revision>
  <dcterms:created xsi:type="dcterms:W3CDTF">2004-03-16T13:08:29Z</dcterms:created>
  <dcterms:modified xsi:type="dcterms:W3CDTF">2015-10-16T04:43:18Z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4631091</vt:lpwstr>
  </property>
  <property fmtid="{D5CDD505-2E9C-101B-9397-08002B2CF9AE}" pid="3" name="NXPowerLiteSettings">
    <vt:lpwstr>F5000400038000</vt:lpwstr>
  </property>
  <property fmtid="{D5CDD505-2E9C-101B-9397-08002B2CF9AE}" pid="4" name="NXPowerLiteVersion">
    <vt:lpwstr>D6.2.12</vt:lpwstr>
  </property>
</Properties>
</file>